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99" r:id="rId3"/>
    <p:sldId id="269" r:id="rId4"/>
    <p:sldId id="275" r:id="rId5"/>
    <p:sldId id="276" r:id="rId6"/>
    <p:sldId id="277" r:id="rId7"/>
    <p:sldId id="300" r:id="rId8"/>
    <p:sldId id="301" r:id="rId9"/>
    <p:sldId id="302" r:id="rId10"/>
    <p:sldId id="282" r:id="rId11"/>
    <p:sldId id="280" r:id="rId12"/>
    <p:sldId id="281" r:id="rId13"/>
    <p:sldId id="296" r:id="rId14"/>
    <p:sldId id="295" r:id="rId15"/>
    <p:sldId id="294" r:id="rId16"/>
    <p:sldId id="298" r:id="rId17"/>
    <p:sldId id="297" r:id="rId18"/>
    <p:sldId id="290" r:id="rId19"/>
    <p:sldId id="262"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CC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1223F8-53D4-4CEC-A478-CA7AE7406A95}" type="datetimeFigureOut">
              <a:rPr lang="en-US" smtClean="0"/>
              <a:pPr/>
              <a:t>10/2/2013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AB33F8-9010-4AEC-BE86-3ED5C7AFC757}" type="slidenum">
              <a:rPr lang="en-US" smtClean="0"/>
              <a:pPr/>
              <a:t>‹#›</a:t>
            </a:fld>
            <a:endParaRPr lang="en-US" dirty="0"/>
          </a:p>
        </p:txBody>
      </p:sp>
    </p:spTree>
    <p:extLst>
      <p:ext uri="{BB962C8B-B14F-4D97-AF65-F5344CB8AC3E}">
        <p14:creationId xmlns:p14="http://schemas.microsoft.com/office/powerpoint/2010/main" xmlns="" val="32162361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AB33F8-9010-4AEC-BE86-3ED5C7AFC757}" type="slidenum">
              <a:rPr lang="en-US" smtClean="0"/>
              <a:pPr/>
              <a:t>5</a:t>
            </a:fld>
            <a:endParaRPr lang="en-US" dirty="0"/>
          </a:p>
        </p:txBody>
      </p:sp>
    </p:spTree>
    <p:extLst>
      <p:ext uri="{BB962C8B-B14F-4D97-AF65-F5344CB8AC3E}">
        <p14:creationId xmlns:p14="http://schemas.microsoft.com/office/powerpoint/2010/main" xmlns="" val="260342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AB33F8-9010-4AEC-BE86-3ED5C7AFC757}" type="slidenum">
              <a:rPr lang="en-US" smtClean="0"/>
              <a:pPr/>
              <a:t>6</a:t>
            </a:fld>
            <a:endParaRPr lang="en-US" dirty="0"/>
          </a:p>
        </p:txBody>
      </p:sp>
    </p:spTree>
    <p:extLst>
      <p:ext uri="{BB962C8B-B14F-4D97-AF65-F5344CB8AC3E}">
        <p14:creationId xmlns:p14="http://schemas.microsoft.com/office/powerpoint/2010/main" xmlns="" val="1629268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6254E2E0-3F1C-497B-BE80-57D6FAD813F7}" type="datetimeFigureOut">
              <a:rPr lang="en-IN" smtClean="0"/>
              <a:pPr/>
              <a:t>10/2/2013</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09310EA3-2B87-4A3C-BD11-243DC79CC450}" type="slidenum">
              <a:rPr lang="en-IN" smtClean="0"/>
              <a:pPr/>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254E2E0-3F1C-497B-BE80-57D6FAD813F7}" type="datetimeFigureOut">
              <a:rPr lang="en-IN" smtClean="0"/>
              <a:pPr/>
              <a:t>10/2/2013</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09310EA3-2B87-4A3C-BD11-243DC79CC450}" type="slidenum">
              <a:rPr lang="en-IN" smtClean="0"/>
              <a:pPr/>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254E2E0-3F1C-497B-BE80-57D6FAD813F7}" type="datetimeFigureOut">
              <a:rPr lang="en-IN" smtClean="0"/>
              <a:pPr/>
              <a:t>10/2/2013</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09310EA3-2B87-4A3C-BD11-243DC79CC450}" type="slidenum">
              <a:rPr lang="en-IN" smtClean="0"/>
              <a:pPr/>
              <a:t>‹#›</a:t>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254E2E0-3F1C-497B-BE80-57D6FAD813F7}" type="datetimeFigureOut">
              <a:rPr lang="en-IN" smtClean="0"/>
              <a:pPr/>
              <a:t>10/2/2013</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09310EA3-2B87-4A3C-BD11-243DC79CC450}" type="slidenum">
              <a:rPr lang="en-IN" smtClean="0"/>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54E2E0-3F1C-497B-BE80-57D6FAD813F7}" type="datetimeFigureOut">
              <a:rPr lang="en-IN" smtClean="0"/>
              <a:pPr/>
              <a:t>10/2/2013</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09310EA3-2B87-4A3C-BD11-243DC79CC450}" type="slidenum">
              <a:rPr lang="en-IN" smtClean="0"/>
              <a:pPr/>
              <a:t>‹#›</a:t>
            </a:fld>
            <a:endParaRPr lang="en-IN"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6254E2E0-3F1C-497B-BE80-57D6FAD813F7}" type="datetimeFigureOut">
              <a:rPr lang="en-IN" smtClean="0"/>
              <a:pPr/>
              <a:t>10/2/2013</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09310EA3-2B87-4A3C-BD11-243DC79CC450}" type="slidenum">
              <a:rPr lang="en-IN" smtClean="0"/>
              <a:pPr/>
              <a:t>‹#›</a:t>
            </a:fld>
            <a:endParaRPr lang="en-I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6254E2E0-3F1C-497B-BE80-57D6FAD813F7}" type="datetimeFigureOut">
              <a:rPr lang="en-IN" smtClean="0"/>
              <a:pPr/>
              <a:t>10/2/2013</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09310EA3-2B87-4A3C-BD11-243DC79CC450}" type="slidenum">
              <a:rPr lang="en-IN" smtClean="0"/>
              <a:pPr/>
              <a:t>‹#›</a:t>
            </a:fld>
            <a:endParaRPr lang="en-I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6254E2E0-3F1C-497B-BE80-57D6FAD813F7}" type="datetimeFigureOut">
              <a:rPr lang="en-IN" smtClean="0"/>
              <a:pPr/>
              <a:t>10/2/2013</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09310EA3-2B87-4A3C-BD11-243DC79CC450}" type="slidenum">
              <a:rPr lang="en-IN" smtClean="0"/>
              <a:pPr/>
              <a:t>‹#›</a:t>
            </a:fld>
            <a:endParaRPr lang="en-I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54E2E0-3F1C-497B-BE80-57D6FAD813F7}" type="datetimeFigureOut">
              <a:rPr lang="en-IN" smtClean="0"/>
              <a:pPr/>
              <a:t>10/2/2013</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09310EA3-2B87-4A3C-BD11-243DC79CC450}" type="slidenum">
              <a:rPr lang="en-IN" smtClean="0"/>
              <a:pPr/>
              <a:t>‹#›</a:t>
            </a:fld>
            <a:endParaRPr lang="en-I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54E2E0-3F1C-497B-BE80-57D6FAD813F7}" type="datetimeFigureOut">
              <a:rPr lang="en-IN" smtClean="0"/>
              <a:pPr/>
              <a:t>10/2/2013</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09310EA3-2B87-4A3C-BD11-243DC79CC450}" type="slidenum">
              <a:rPr lang="en-IN" smtClean="0"/>
              <a:pPr/>
              <a:t>‹#›</a:t>
            </a:fld>
            <a:endParaRPr lang="en-I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54E2E0-3F1C-497B-BE80-57D6FAD813F7}" type="datetimeFigureOut">
              <a:rPr lang="en-IN" smtClean="0"/>
              <a:pPr/>
              <a:t>10/2/2013</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09310EA3-2B87-4A3C-BD11-243DC79CC450}" type="slidenum">
              <a:rPr lang="en-IN" smtClean="0"/>
              <a:pPr/>
              <a:t>‹#›</a:t>
            </a:fld>
            <a:endParaRPr lang="en-IN"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54E2E0-3F1C-497B-BE80-57D6FAD813F7}" type="datetimeFigureOut">
              <a:rPr lang="en-IN" smtClean="0"/>
              <a:pPr/>
              <a:t>10/2/2013</a:t>
            </a:fld>
            <a:endParaRPr lang="en-IN"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310EA3-2B87-4A3C-BD11-243DC79CC450}" type="slidenum">
              <a:rPr lang="en-IN" smtClean="0"/>
              <a:pPr/>
              <a:t>‹#›</a:t>
            </a:fld>
            <a:endParaRPr lang="en-I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ncbi.nlm.nih.gov/pubmed/?term=SOOD+A+HEPATITIS+C+THALASSEMIA"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16099"/>
            <a:ext cx="7772400" cy="1470025"/>
          </a:xfrm>
        </p:spPr>
        <p:txBody>
          <a:bodyPr>
            <a:normAutofit fontScale="90000"/>
          </a:bodyPr>
          <a:lstStyle/>
          <a:p>
            <a:r>
              <a:rPr lang="en-US" sz="4000" dirty="0" smtClean="0">
                <a:solidFill>
                  <a:srgbClr val="CC3300"/>
                </a:solidFill>
                <a:latin typeface="Arial" pitchFamily="34" charset="0"/>
                <a:cs typeface="Arial" pitchFamily="34" charset="0"/>
              </a:rPr>
              <a:t>Prevalence of Thalassemia Major </a:t>
            </a:r>
            <a:br>
              <a:rPr lang="en-US" sz="4000" dirty="0" smtClean="0">
                <a:solidFill>
                  <a:srgbClr val="CC3300"/>
                </a:solidFill>
                <a:latin typeface="Arial" pitchFamily="34" charset="0"/>
                <a:cs typeface="Arial" pitchFamily="34" charset="0"/>
              </a:rPr>
            </a:br>
            <a:r>
              <a:rPr lang="en-US" sz="4000" dirty="0" smtClean="0">
                <a:solidFill>
                  <a:srgbClr val="CC3300"/>
                </a:solidFill>
                <a:latin typeface="Arial" pitchFamily="34" charset="0"/>
                <a:cs typeface="Arial" pitchFamily="34" charset="0"/>
              </a:rPr>
              <a:t>and Hepatitis </a:t>
            </a:r>
            <a:r>
              <a:rPr lang="en-US" sz="4000" dirty="0" smtClean="0">
                <a:solidFill>
                  <a:srgbClr val="CC3300"/>
                </a:solidFill>
                <a:latin typeface="Arial" pitchFamily="34" charset="0"/>
                <a:cs typeface="Arial" pitchFamily="34" charset="0"/>
              </a:rPr>
              <a:t>C</a:t>
            </a:r>
            <a:br>
              <a:rPr lang="en-US" sz="4000" dirty="0" smtClean="0">
                <a:solidFill>
                  <a:srgbClr val="CC3300"/>
                </a:solidFill>
                <a:latin typeface="Arial" pitchFamily="34" charset="0"/>
                <a:cs typeface="Arial" pitchFamily="34" charset="0"/>
              </a:rPr>
            </a:br>
            <a:r>
              <a:rPr lang="en-US" sz="4000" dirty="0" smtClean="0">
                <a:solidFill>
                  <a:srgbClr val="CC3300"/>
                </a:solidFill>
                <a:latin typeface="Arial" pitchFamily="34" charset="0"/>
                <a:cs typeface="Arial" pitchFamily="34" charset="0"/>
              </a:rPr>
              <a:t/>
            </a:r>
            <a:br>
              <a:rPr lang="en-US" sz="4000" dirty="0" smtClean="0">
                <a:solidFill>
                  <a:srgbClr val="CC3300"/>
                </a:solidFill>
                <a:latin typeface="Arial" pitchFamily="34" charset="0"/>
                <a:cs typeface="Arial" pitchFamily="34" charset="0"/>
              </a:rPr>
            </a:br>
            <a:r>
              <a:rPr lang="en-US" sz="1600" dirty="0" smtClean="0">
                <a:solidFill>
                  <a:srgbClr val="CC3300"/>
                </a:solidFill>
                <a:latin typeface="Arial" pitchFamily="34" charset="0"/>
                <a:cs typeface="Arial" pitchFamily="34" charset="0"/>
              </a:rPr>
              <a:t>March 2013</a:t>
            </a:r>
            <a:r>
              <a:rPr lang="en-US" sz="3200" dirty="0" smtClean="0"/>
              <a:t/>
            </a:r>
            <a:br>
              <a:rPr lang="en-US" sz="3200" dirty="0" smtClean="0"/>
            </a:br>
            <a:endParaRPr lang="en-IN" sz="3200" dirty="0"/>
          </a:p>
        </p:txBody>
      </p:sp>
      <p:sp>
        <p:nvSpPr>
          <p:cNvPr id="3" name="Subtitle 2"/>
          <p:cNvSpPr>
            <a:spLocks noGrp="1"/>
          </p:cNvSpPr>
          <p:nvPr>
            <p:ph type="subTitle" idx="1"/>
          </p:nvPr>
        </p:nvSpPr>
        <p:spPr>
          <a:xfrm>
            <a:off x="755576" y="4121720"/>
            <a:ext cx="7520880" cy="2736304"/>
          </a:xfrm>
        </p:spPr>
        <p:txBody>
          <a:bodyPr>
            <a:normAutofit/>
          </a:bodyPr>
          <a:lstStyle/>
          <a:p>
            <a:pPr algn="l"/>
            <a:r>
              <a:rPr lang="en-US" sz="1600" b="1" dirty="0" smtClean="0">
                <a:solidFill>
                  <a:schemeClr val="tx1">
                    <a:lumMod val="85000"/>
                    <a:lumOff val="15000"/>
                  </a:schemeClr>
                </a:solidFill>
              </a:rPr>
              <a:t>In </a:t>
            </a:r>
            <a:r>
              <a:rPr lang="en-US" sz="1600" b="1" dirty="0" smtClean="0">
                <a:solidFill>
                  <a:schemeClr val="tx1">
                    <a:lumMod val="85000"/>
                    <a:lumOff val="15000"/>
                  </a:schemeClr>
                </a:solidFill>
              </a:rPr>
              <a:t>collaboration with </a:t>
            </a:r>
          </a:p>
          <a:p>
            <a:pPr algn="l"/>
            <a:r>
              <a:rPr lang="en-US" sz="1600" dirty="0" smtClean="0">
                <a:solidFill>
                  <a:schemeClr val="tx1">
                    <a:lumMod val="85000"/>
                    <a:lumOff val="15000"/>
                  </a:schemeClr>
                </a:solidFill>
              </a:rPr>
              <a:t>Children’s  Liver Foundation (Sukhbir Kaur)</a:t>
            </a:r>
          </a:p>
          <a:p>
            <a:pPr algn="l"/>
            <a:r>
              <a:rPr lang="en-US" sz="1600" dirty="0" smtClean="0">
                <a:solidFill>
                  <a:schemeClr val="tx1">
                    <a:lumMod val="85000"/>
                    <a:lumOff val="15000"/>
                  </a:schemeClr>
                </a:solidFill>
              </a:rPr>
              <a:t>THINK Foundation (Vinay Shetty)</a:t>
            </a:r>
          </a:p>
          <a:p>
            <a:pPr algn="l"/>
            <a:r>
              <a:rPr lang="en-US" sz="1600" dirty="0" smtClean="0">
                <a:solidFill>
                  <a:schemeClr val="tx1">
                    <a:lumMod val="85000"/>
                    <a:lumOff val="15000"/>
                  </a:schemeClr>
                </a:solidFill>
              </a:rPr>
              <a:t>Thalassemia and Sickle society, Hyderabad (Suman Singh )</a:t>
            </a:r>
          </a:p>
          <a:p>
            <a:pPr algn="l"/>
            <a:r>
              <a:rPr lang="en-US" sz="1600" dirty="0" smtClean="0">
                <a:solidFill>
                  <a:schemeClr val="tx1">
                    <a:lumMod val="85000"/>
                    <a:lumOff val="15000"/>
                  </a:schemeClr>
                </a:solidFill>
              </a:rPr>
              <a:t>DMC Hospital, Ludhiana (Ajit </a:t>
            </a:r>
            <a:r>
              <a:rPr lang="en-US" sz="1600" dirty="0">
                <a:solidFill>
                  <a:schemeClr val="tx1">
                    <a:lumMod val="85000"/>
                    <a:lumOff val="15000"/>
                  </a:schemeClr>
                </a:solidFill>
              </a:rPr>
              <a:t>S</a:t>
            </a:r>
            <a:r>
              <a:rPr lang="en-US" sz="1600" dirty="0" smtClean="0">
                <a:solidFill>
                  <a:schemeClr val="tx1">
                    <a:lumMod val="85000"/>
                    <a:lumOff val="15000"/>
                  </a:schemeClr>
                </a:solidFill>
              </a:rPr>
              <a:t>ood)</a:t>
            </a:r>
          </a:p>
          <a:p>
            <a:pPr algn="l"/>
            <a:r>
              <a:rPr lang="en-US" sz="1600" dirty="0" smtClean="0">
                <a:solidFill>
                  <a:schemeClr val="tx1">
                    <a:lumMod val="85000"/>
                    <a:lumOff val="15000"/>
                  </a:schemeClr>
                </a:solidFill>
              </a:rPr>
              <a:t>SGPGI, Lucknow (Shubha Phadke, Anjurani)</a:t>
            </a:r>
          </a:p>
          <a:p>
            <a:pPr algn="l"/>
            <a:r>
              <a:rPr lang="en-US" sz="1600" dirty="0" smtClean="0">
                <a:solidFill>
                  <a:schemeClr val="tx1">
                    <a:lumMod val="85000"/>
                    <a:lumOff val="15000"/>
                  </a:schemeClr>
                </a:solidFill>
              </a:rPr>
              <a:t>Thalassemia Welfare Association, Chennai (Revathi Raj)</a:t>
            </a:r>
          </a:p>
          <a:p>
            <a:endParaRPr lang="en-IN" sz="1600"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CC3300"/>
                </a:solidFill>
              </a:rPr>
              <a:t>Religion </a:t>
            </a:r>
            <a:endParaRPr lang="en-US" sz="4000" b="1" dirty="0">
              <a:solidFill>
                <a:srgbClr val="CC33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212248669"/>
              </p:ext>
            </p:extLst>
          </p:nvPr>
        </p:nvGraphicFramePr>
        <p:xfrm>
          <a:off x="457200" y="1600200"/>
          <a:ext cx="8229600" cy="3042920"/>
        </p:xfrm>
        <a:graphic>
          <a:graphicData uri="http://schemas.openxmlformats.org/drawingml/2006/table">
            <a:tbl>
              <a:tblPr firstRow="1" bandRow="1">
                <a:tableStyleId>{5C22544A-7EE6-4342-B048-85BDC9FD1C3A}</a:tableStyleId>
              </a:tblPr>
              <a:tblGrid>
                <a:gridCol w="1234480"/>
                <a:gridCol w="1080120"/>
                <a:gridCol w="1080120"/>
                <a:gridCol w="1440160"/>
                <a:gridCol w="1224136"/>
                <a:gridCol w="1224136"/>
                <a:gridCol w="946448"/>
              </a:tblGrid>
              <a:tr h="370840">
                <a:tc>
                  <a:txBody>
                    <a:bodyPr/>
                    <a:lstStyle/>
                    <a:p>
                      <a:r>
                        <a:rPr lang="en-US" dirty="0" smtClean="0"/>
                        <a:t>CENTERS</a:t>
                      </a:r>
                      <a:r>
                        <a:rPr lang="en-US" baseline="0" dirty="0" smtClean="0"/>
                        <a:t> (No. of patients analysed)</a:t>
                      </a:r>
                      <a:endParaRPr lang="en-US" dirty="0"/>
                    </a:p>
                  </a:txBody>
                  <a:tcPr/>
                </a:tc>
                <a:tc>
                  <a:txBody>
                    <a:bodyPr/>
                    <a:lstStyle/>
                    <a:p>
                      <a:r>
                        <a:rPr lang="en-US" dirty="0" smtClean="0"/>
                        <a:t>MUMBAI (46)</a:t>
                      </a:r>
                      <a:endParaRPr lang="en-US" dirty="0"/>
                    </a:p>
                  </a:txBody>
                  <a:tcPr/>
                </a:tc>
                <a:tc>
                  <a:txBody>
                    <a:bodyPr/>
                    <a:lstStyle/>
                    <a:p>
                      <a:r>
                        <a:rPr lang="en-US" dirty="0" smtClean="0"/>
                        <a:t>CHENNAI</a:t>
                      </a:r>
                    </a:p>
                    <a:p>
                      <a:r>
                        <a:rPr lang="en-US" dirty="0" smtClean="0"/>
                        <a:t>(30)</a:t>
                      </a:r>
                      <a:endParaRPr lang="en-US" dirty="0"/>
                    </a:p>
                  </a:txBody>
                  <a:tcPr/>
                </a:tc>
                <a:tc>
                  <a:txBody>
                    <a:bodyPr/>
                    <a:lstStyle/>
                    <a:p>
                      <a:r>
                        <a:rPr lang="en-US" dirty="0" smtClean="0"/>
                        <a:t>HYDERABAD (8)</a:t>
                      </a:r>
                      <a:endParaRPr lang="en-US" dirty="0"/>
                    </a:p>
                  </a:txBody>
                  <a:tcPr/>
                </a:tc>
                <a:tc>
                  <a:txBody>
                    <a:bodyPr/>
                    <a:lstStyle/>
                    <a:p>
                      <a:r>
                        <a:rPr lang="en-US" dirty="0" smtClean="0"/>
                        <a:t>LUCKNOW (22)</a:t>
                      </a:r>
                      <a:endParaRPr lang="en-US" dirty="0"/>
                    </a:p>
                  </a:txBody>
                  <a:tcPr/>
                </a:tc>
                <a:tc>
                  <a:txBody>
                    <a:bodyPr/>
                    <a:lstStyle/>
                    <a:p>
                      <a:r>
                        <a:rPr lang="en-US" dirty="0" smtClean="0"/>
                        <a:t>LUDHIANA (40)</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FF0000"/>
                          </a:solidFill>
                        </a:rPr>
                        <a:t>OVER</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FF0000"/>
                          </a:solidFill>
                        </a:rPr>
                        <a:t>ALL%</a:t>
                      </a:r>
                    </a:p>
                    <a:p>
                      <a:endParaRPr lang="en-US" dirty="0">
                        <a:solidFill>
                          <a:srgbClr val="FF0000"/>
                        </a:solidFill>
                      </a:endParaRPr>
                    </a:p>
                  </a:txBody>
                  <a:tcPr/>
                </a:tc>
              </a:tr>
              <a:tr h="370840">
                <a:tc>
                  <a:txBody>
                    <a:bodyPr/>
                    <a:lstStyle/>
                    <a:p>
                      <a:r>
                        <a:rPr lang="en-US" dirty="0" smtClean="0"/>
                        <a:t>Hindu (%)</a:t>
                      </a:r>
                      <a:endParaRPr lang="en-US" dirty="0"/>
                    </a:p>
                  </a:txBody>
                  <a:tcPr/>
                </a:tc>
                <a:tc>
                  <a:txBody>
                    <a:bodyPr/>
                    <a:lstStyle/>
                    <a:p>
                      <a:r>
                        <a:rPr lang="en-US" dirty="0" smtClean="0"/>
                        <a:t>40 (89)</a:t>
                      </a:r>
                      <a:endParaRPr lang="en-US" dirty="0"/>
                    </a:p>
                  </a:txBody>
                  <a:tcPr/>
                </a:tc>
                <a:tc>
                  <a:txBody>
                    <a:bodyPr/>
                    <a:lstStyle/>
                    <a:p>
                      <a:r>
                        <a:rPr lang="en-US" dirty="0" smtClean="0"/>
                        <a:t>28 (93.4)</a:t>
                      </a:r>
                      <a:endParaRPr lang="en-US" dirty="0"/>
                    </a:p>
                  </a:txBody>
                  <a:tcPr/>
                </a:tc>
                <a:tc>
                  <a:txBody>
                    <a:bodyPr/>
                    <a:lstStyle/>
                    <a:p>
                      <a:r>
                        <a:rPr lang="en-US" dirty="0" smtClean="0"/>
                        <a:t>4 (50)</a:t>
                      </a:r>
                      <a:endParaRPr lang="en-US" dirty="0"/>
                    </a:p>
                  </a:txBody>
                  <a:tcPr/>
                </a:tc>
                <a:tc>
                  <a:txBody>
                    <a:bodyPr/>
                    <a:lstStyle/>
                    <a:p>
                      <a:r>
                        <a:rPr lang="en-US" dirty="0" smtClean="0"/>
                        <a:t>21 (95.5)</a:t>
                      </a:r>
                      <a:endParaRPr lang="en-US" dirty="0"/>
                    </a:p>
                  </a:txBody>
                  <a:tcPr/>
                </a:tc>
                <a:tc>
                  <a:txBody>
                    <a:bodyPr/>
                    <a:lstStyle/>
                    <a:p>
                      <a:r>
                        <a:rPr lang="en-US" dirty="0" smtClean="0"/>
                        <a:t>22 (55)</a:t>
                      </a:r>
                      <a:endParaRPr lang="en-US" dirty="0"/>
                    </a:p>
                  </a:txBody>
                  <a:tcPr/>
                </a:tc>
                <a:tc>
                  <a:txBody>
                    <a:bodyPr/>
                    <a:lstStyle/>
                    <a:p>
                      <a:r>
                        <a:rPr lang="en-US" dirty="0" smtClean="0">
                          <a:solidFill>
                            <a:srgbClr val="FF0000"/>
                          </a:solidFill>
                        </a:rPr>
                        <a:t>78.8</a:t>
                      </a:r>
                      <a:endParaRPr lang="en-US" dirty="0">
                        <a:solidFill>
                          <a:srgbClr val="FF0000"/>
                        </a:solidFill>
                      </a:endParaRPr>
                    </a:p>
                  </a:txBody>
                  <a:tcPr/>
                </a:tc>
              </a:tr>
              <a:tr h="370840">
                <a:tc>
                  <a:txBody>
                    <a:bodyPr/>
                    <a:lstStyle/>
                    <a:p>
                      <a:r>
                        <a:rPr lang="en-US" dirty="0" smtClean="0"/>
                        <a:t>Muslim (%)</a:t>
                      </a:r>
                      <a:endParaRPr lang="en-US" dirty="0"/>
                    </a:p>
                  </a:txBody>
                  <a:tcPr/>
                </a:tc>
                <a:tc>
                  <a:txBody>
                    <a:bodyPr/>
                    <a:lstStyle/>
                    <a:p>
                      <a:r>
                        <a:rPr lang="en-US" dirty="0" smtClean="0"/>
                        <a:t>3 (6.5)</a:t>
                      </a:r>
                      <a:endParaRPr lang="en-US" dirty="0"/>
                    </a:p>
                  </a:txBody>
                  <a:tcPr/>
                </a:tc>
                <a:tc>
                  <a:txBody>
                    <a:bodyPr/>
                    <a:lstStyle/>
                    <a:p>
                      <a:r>
                        <a:rPr lang="en-US" dirty="0" smtClean="0"/>
                        <a:t>1(3.3)</a:t>
                      </a:r>
                      <a:endParaRPr lang="en-US" dirty="0"/>
                    </a:p>
                  </a:txBody>
                  <a:tcPr/>
                </a:tc>
                <a:tc>
                  <a:txBody>
                    <a:bodyPr/>
                    <a:lstStyle/>
                    <a:p>
                      <a:r>
                        <a:rPr lang="en-US" dirty="0" smtClean="0"/>
                        <a:t>4 (50)</a:t>
                      </a:r>
                      <a:endParaRPr lang="en-US" dirty="0"/>
                    </a:p>
                  </a:txBody>
                  <a:tcPr/>
                </a:tc>
                <a:tc>
                  <a:txBody>
                    <a:bodyPr/>
                    <a:lstStyle/>
                    <a:p>
                      <a:r>
                        <a:rPr lang="en-US" dirty="0" smtClean="0"/>
                        <a:t>1 (4.5)</a:t>
                      </a:r>
                      <a:endParaRPr lang="en-US" dirty="0"/>
                    </a:p>
                  </a:txBody>
                  <a:tcPr/>
                </a:tc>
                <a:tc>
                  <a:txBody>
                    <a:bodyPr/>
                    <a:lstStyle/>
                    <a:p>
                      <a:endParaRPr lang="en-US" dirty="0"/>
                    </a:p>
                  </a:txBody>
                  <a:tcPr/>
                </a:tc>
                <a:tc>
                  <a:txBody>
                    <a:bodyPr/>
                    <a:lstStyle/>
                    <a:p>
                      <a:r>
                        <a:rPr lang="en-US" dirty="0" smtClean="0">
                          <a:solidFill>
                            <a:srgbClr val="FF0000"/>
                          </a:solidFill>
                        </a:rPr>
                        <a:t>6.2</a:t>
                      </a:r>
                      <a:endParaRPr lang="en-US" dirty="0">
                        <a:solidFill>
                          <a:srgbClr val="FF0000"/>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Sikh(%)</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 (4.5)</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18 (45)</a:t>
                      </a:r>
                      <a:endParaRPr lang="en-US" dirty="0"/>
                    </a:p>
                  </a:txBody>
                  <a:tcPr/>
                </a:tc>
                <a:tc>
                  <a:txBody>
                    <a:bodyPr/>
                    <a:lstStyle/>
                    <a:p>
                      <a:r>
                        <a:rPr lang="en-US" dirty="0" smtClean="0">
                          <a:solidFill>
                            <a:srgbClr val="FF0000"/>
                          </a:solidFill>
                        </a:rPr>
                        <a:t>13.6</a:t>
                      </a:r>
                      <a:endParaRPr lang="en-US" dirty="0">
                        <a:solidFill>
                          <a:srgbClr val="FF0000"/>
                        </a:solidFill>
                      </a:endParaRPr>
                    </a:p>
                  </a:txBody>
                  <a:tcPr/>
                </a:tc>
              </a:tr>
              <a:tr h="370840">
                <a:tc>
                  <a:txBody>
                    <a:bodyPr/>
                    <a:lstStyle/>
                    <a:p>
                      <a:r>
                        <a:rPr lang="en-US" sz="1600" dirty="0" smtClean="0"/>
                        <a:t>Christian (%)</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 (2.2)</a:t>
                      </a:r>
                      <a:endParaRPr lang="en-US" dirty="0"/>
                    </a:p>
                  </a:txBody>
                  <a:tcPr/>
                </a:tc>
                <a:tc>
                  <a:txBody>
                    <a:bodyPr/>
                    <a:lstStyle/>
                    <a:p>
                      <a:r>
                        <a:rPr lang="en-US" dirty="0" smtClean="0"/>
                        <a:t>1(3.3)</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solidFill>
                            <a:srgbClr val="FF0000"/>
                          </a:solidFill>
                        </a:rPr>
                        <a:t>1.4</a:t>
                      </a:r>
                      <a:endParaRPr lang="en-US" dirty="0">
                        <a:solidFill>
                          <a:srgbClr val="FF0000"/>
                        </a:solidFill>
                      </a:endParaRPr>
                    </a:p>
                  </a:txBody>
                  <a:tcPr/>
                </a:tc>
              </a:tr>
              <a:tr h="370840">
                <a:tc>
                  <a:txBody>
                    <a:bodyPr/>
                    <a:lstStyle/>
                    <a:p>
                      <a:endParaRPr lang="en-US"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solidFill>
                          <a:srgbClr val="FF0000"/>
                        </a:solidFill>
                      </a:endParaRPr>
                    </a:p>
                  </a:txBody>
                  <a:tcPr/>
                </a:tc>
              </a:tr>
            </a:tbl>
          </a:graphicData>
        </a:graphic>
      </p:graphicFrame>
    </p:spTree>
    <p:extLst>
      <p:ext uri="{BB962C8B-B14F-4D97-AF65-F5344CB8AC3E}">
        <p14:creationId xmlns:p14="http://schemas.microsoft.com/office/powerpoint/2010/main" xmlns="" val="31284308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CC3300"/>
                </a:solidFill>
              </a:rPr>
              <a:t>CO-INFECTION</a:t>
            </a:r>
            <a:endParaRPr lang="en-US" sz="4000" b="1" dirty="0">
              <a:solidFill>
                <a:srgbClr val="CC33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071634187"/>
              </p:ext>
            </p:extLst>
          </p:nvPr>
        </p:nvGraphicFramePr>
        <p:xfrm>
          <a:off x="457200" y="1600200"/>
          <a:ext cx="8229600" cy="1112520"/>
        </p:xfrm>
        <a:graphic>
          <a:graphicData uri="http://schemas.openxmlformats.org/drawingml/2006/table">
            <a:tbl>
              <a:tblPr firstRow="1" bandRow="1">
                <a:tableStyleId>{5C22544A-7EE6-4342-B048-85BDC9FD1C3A}</a:tableStyleId>
              </a:tblPr>
              <a:tblGrid>
                <a:gridCol w="1371600"/>
                <a:gridCol w="1231032"/>
                <a:gridCol w="1296144"/>
                <a:gridCol w="1587624"/>
                <a:gridCol w="1371600"/>
                <a:gridCol w="1371600"/>
              </a:tblGrid>
              <a:tr h="370840">
                <a:tc>
                  <a:txBody>
                    <a:bodyPr/>
                    <a:lstStyle/>
                    <a:p>
                      <a:endParaRPr lang="en-US" dirty="0"/>
                    </a:p>
                  </a:txBody>
                  <a:tcPr/>
                </a:tc>
                <a:tc>
                  <a:txBody>
                    <a:bodyPr/>
                    <a:lstStyle/>
                    <a:p>
                      <a:r>
                        <a:rPr lang="en-US" dirty="0" smtClean="0"/>
                        <a:t>MUMBAI</a:t>
                      </a:r>
                      <a:endParaRPr lang="en-US" dirty="0"/>
                    </a:p>
                  </a:txBody>
                  <a:tcPr/>
                </a:tc>
                <a:tc>
                  <a:txBody>
                    <a:bodyPr/>
                    <a:lstStyle/>
                    <a:p>
                      <a:r>
                        <a:rPr lang="en-US" dirty="0" smtClean="0"/>
                        <a:t>CHENNAI</a:t>
                      </a:r>
                      <a:endParaRPr lang="en-US" dirty="0"/>
                    </a:p>
                  </a:txBody>
                  <a:tcPr/>
                </a:tc>
                <a:tc>
                  <a:txBody>
                    <a:bodyPr/>
                    <a:lstStyle/>
                    <a:p>
                      <a:r>
                        <a:rPr lang="en-US" dirty="0" smtClean="0"/>
                        <a:t>HYDERABAD</a:t>
                      </a:r>
                      <a:endParaRPr lang="en-US" dirty="0"/>
                    </a:p>
                  </a:txBody>
                  <a:tcPr/>
                </a:tc>
                <a:tc>
                  <a:txBody>
                    <a:bodyPr/>
                    <a:lstStyle/>
                    <a:p>
                      <a:r>
                        <a:rPr lang="en-US" dirty="0" smtClean="0"/>
                        <a:t>LUCKNOW</a:t>
                      </a:r>
                      <a:endParaRPr lang="en-US" dirty="0"/>
                    </a:p>
                  </a:txBody>
                  <a:tcPr/>
                </a:tc>
                <a:tc>
                  <a:txBody>
                    <a:bodyPr/>
                    <a:lstStyle/>
                    <a:p>
                      <a:r>
                        <a:rPr lang="en-US" dirty="0" smtClean="0"/>
                        <a:t>LUDHIANA</a:t>
                      </a:r>
                      <a:endParaRPr lang="en-US" dirty="0"/>
                    </a:p>
                  </a:txBody>
                  <a:tcPr/>
                </a:tc>
              </a:tr>
              <a:tr h="370840">
                <a:tc>
                  <a:txBody>
                    <a:bodyPr/>
                    <a:lstStyle/>
                    <a:p>
                      <a:r>
                        <a:rPr lang="en-US" dirty="0" smtClean="0"/>
                        <a:t>HBV</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r>
              <a:tr h="370840">
                <a:tc>
                  <a:txBody>
                    <a:bodyPr/>
                    <a:lstStyle/>
                    <a:p>
                      <a:r>
                        <a:rPr lang="en-US" dirty="0" smtClean="0"/>
                        <a:t>HIV</a:t>
                      </a:r>
                      <a:endParaRPr lang="en-US" dirty="0"/>
                    </a:p>
                  </a:txBody>
                  <a:tcPr/>
                </a:tc>
                <a:tc>
                  <a:txBody>
                    <a:bodyPr/>
                    <a:lstStyle/>
                    <a:p>
                      <a:r>
                        <a:rPr lang="en-US" dirty="0" smtClean="0"/>
                        <a:t>2</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bl>
          </a:graphicData>
        </a:graphic>
      </p:graphicFrame>
    </p:spTree>
    <p:extLst>
      <p:ext uri="{BB962C8B-B14F-4D97-AF65-F5344CB8AC3E}">
        <p14:creationId xmlns:p14="http://schemas.microsoft.com/office/powerpoint/2010/main" xmlns="" val="5508896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CC3300"/>
                </a:solidFill>
              </a:rPr>
              <a:t>MODE OF DETECTION</a:t>
            </a:r>
            <a:endParaRPr lang="en-US" sz="4000" b="1" dirty="0">
              <a:solidFill>
                <a:srgbClr val="CC33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916448115"/>
              </p:ext>
            </p:extLst>
          </p:nvPr>
        </p:nvGraphicFramePr>
        <p:xfrm>
          <a:off x="457200" y="1600200"/>
          <a:ext cx="8229600" cy="2494280"/>
        </p:xfrm>
        <a:graphic>
          <a:graphicData uri="http://schemas.openxmlformats.org/drawingml/2006/table">
            <a:tbl>
              <a:tblPr firstRow="1" bandRow="1">
                <a:tableStyleId>{5C22544A-7EE6-4342-B048-85BDC9FD1C3A}</a:tableStyleId>
              </a:tblPr>
              <a:tblGrid>
                <a:gridCol w="1882552"/>
                <a:gridCol w="1152128"/>
                <a:gridCol w="1296144"/>
                <a:gridCol w="1440160"/>
                <a:gridCol w="1224136"/>
                <a:gridCol w="1234480"/>
              </a:tblGrid>
              <a:tr h="370840">
                <a:tc>
                  <a:txBody>
                    <a:bodyPr/>
                    <a:lstStyle/>
                    <a:p>
                      <a:endParaRPr lang="en-US" dirty="0"/>
                    </a:p>
                  </a:txBody>
                  <a:tcPr/>
                </a:tc>
                <a:tc>
                  <a:txBody>
                    <a:bodyPr/>
                    <a:lstStyle/>
                    <a:p>
                      <a:r>
                        <a:rPr lang="en-US" dirty="0" smtClean="0"/>
                        <a:t>MUMBAI</a:t>
                      </a:r>
                      <a:endParaRPr lang="en-US" dirty="0"/>
                    </a:p>
                  </a:txBody>
                  <a:tcPr/>
                </a:tc>
                <a:tc>
                  <a:txBody>
                    <a:bodyPr/>
                    <a:lstStyle/>
                    <a:p>
                      <a:r>
                        <a:rPr lang="en-US" dirty="0" smtClean="0"/>
                        <a:t>CHENNAI</a:t>
                      </a:r>
                      <a:endParaRPr lang="en-US" dirty="0"/>
                    </a:p>
                  </a:txBody>
                  <a:tcPr/>
                </a:tc>
                <a:tc>
                  <a:txBody>
                    <a:bodyPr/>
                    <a:lstStyle/>
                    <a:p>
                      <a:r>
                        <a:rPr lang="en-US" dirty="0" smtClean="0"/>
                        <a:t>HYDERABAD</a:t>
                      </a:r>
                      <a:endParaRPr lang="en-US" dirty="0"/>
                    </a:p>
                  </a:txBody>
                  <a:tcPr/>
                </a:tc>
                <a:tc>
                  <a:txBody>
                    <a:bodyPr/>
                    <a:lstStyle/>
                    <a:p>
                      <a:r>
                        <a:rPr lang="en-US" dirty="0" smtClean="0"/>
                        <a:t>LUCKNOW</a:t>
                      </a:r>
                      <a:endParaRPr lang="en-US" dirty="0"/>
                    </a:p>
                  </a:txBody>
                  <a:tcPr/>
                </a:tc>
                <a:tc>
                  <a:txBody>
                    <a:bodyPr/>
                    <a:lstStyle/>
                    <a:p>
                      <a:r>
                        <a:rPr lang="en-US" dirty="0" smtClean="0"/>
                        <a:t>LUDHIANA</a:t>
                      </a:r>
                      <a:endParaRPr lang="en-US" dirty="0"/>
                    </a:p>
                  </a:txBody>
                  <a:tcPr/>
                </a:tc>
              </a:tr>
              <a:tr h="370840">
                <a:tc>
                  <a:txBody>
                    <a:bodyPr/>
                    <a:lstStyle/>
                    <a:p>
                      <a:r>
                        <a:rPr lang="en-US" dirty="0" smtClean="0"/>
                        <a:t>Routine</a:t>
                      </a:r>
                      <a:r>
                        <a:rPr lang="en-US" baseline="0" dirty="0" smtClean="0"/>
                        <a:t> Screening</a:t>
                      </a:r>
                      <a:endParaRPr lang="en-US" dirty="0"/>
                    </a:p>
                  </a:txBody>
                  <a:tcPr/>
                </a:tc>
                <a:tc>
                  <a:txBody>
                    <a:bodyPr/>
                    <a:lstStyle/>
                    <a:p>
                      <a:r>
                        <a:rPr lang="en-US" dirty="0" smtClean="0"/>
                        <a:t>42</a:t>
                      </a:r>
                      <a:r>
                        <a:rPr lang="en-US" baseline="0" dirty="0" smtClean="0"/>
                        <a:t> (</a:t>
                      </a:r>
                      <a:r>
                        <a:rPr lang="en-US" dirty="0" smtClean="0"/>
                        <a:t>91.2)</a:t>
                      </a:r>
                      <a:endParaRPr lang="en-US" dirty="0"/>
                    </a:p>
                  </a:txBody>
                  <a:tcPr/>
                </a:tc>
                <a:tc>
                  <a:txBody>
                    <a:bodyPr/>
                    <a:lstStyle/>
                    <a:p>
                      <a:r>
                        <a:rPr lang="en-US" dirty="0" smtClean="0"/>
                        <a:t>27 (90)</a:t>
                      </a:r>
                      <a:endParaRPr lang="en-US" dirty="0"/>
                    </a:p>
                  </a:txBody>
                  <a:tcPr/>
                </a:tc>
                <a:tc>
                  <a:txBody>
                    <a:bodyPr/>
                    <a:lstStyle/>
                    <a:p>
                      <a:r>
                        <a:rPr lang="en-US" dirty="0" smtClean="0"/>
                        <a:t>8 (100)</a:t>
                      </a:r>
                      <a:endParaRPr lang="en-US" dirty="0"/>
                    </a:p>
                  </a:txBody>
                  <a:tcPr/>
                </a:tc>
                <a:tc>
                  <a:txBody>
                    <a:bodyPr/>
                    <a:lstStyle/>
                    <a:p>
                      <a:r>
                        <a:rPr lang="en-US" dirty="0" smtClean="0"/>
                        <a:t>22 (78.6)</a:t>
                      </a:r>
                      <a:endParaRPr lang="en-US" dirty="0"/>
                    </a:p>
                  </a:txBody>
                  <a:tcPr/>
                </a:tc>
                <a:tc>
                  <a:txBody>
                    <a:bodyPr/>
                    <a:lstStyle/>
                    <a:p>
                      <a:r>
                        <a:rPr lang="en-US" dirty="0" smtClean="0"/>
                        <a:t>NA</a:t>
                      </a:r>
                      <a:endParaRPr lang="en-US" dirty="0"/>
                    </a:p>
                  </a:txBody>
                  <a:tcPr/>
                </a:tc>
              </a:tr>
              <a:tr h="370840">
                <a:tc>
                  <a:txBody>
                    <a:bodyPr/>
                    <a:lstStyle/>
                    <a:p>
                      <a:r>
                        <a:rPr lang="en-US" dirty="0" smtClean="0"/>
                        <a:t>Abnormal LFT</a:t>
                      </a:r>
                      <a:endParaRPr lang="en-US" dirty="0"/>
                    </a:p>
                  </a:txBody>
                  <a:tcPr/>
                </a:tc>
                <a:tc>
                  <a:txBody>
                    <a:bodyPr/>
                    <a:lstStyle/>
                    <a:p>
                      <a:r>
                        <a:rPr lang="en-US" dirty="0" smtClean="0"/>
                        <a:t>1 (2.2)</a:t>
                      </a:r>
                      <a:endParaRPr lang="en-US" dirty="0"/>
                    </a:p>
                  </a:txBody>
                  <a:tcPr/>
                </a:tc>
                <a:tc>
                  <a:txBody>
                    <a:bodyPr/>
                    <a:lstStyle/>
                    <a:p>
                      <a:r>
                        <a:rPr lang="en-US" dirty="0" smtClean="0"/>
                        <a:t>3(10)</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Decompensated liver disease</a:t>
                      </a:r>
                      <a:endParaRPr lang="en-US" dirty="0"/>
                    </a:p>
                  </a:txBody>
                  <a:tcPr/>
                </a:tc>
                <a:tc>
                  <a:txBody>
                    <a:bodyPr/>
                    <a:lstStyle/>
                    <a:p>
                      <a:r>
                        <a:rPr lang="en-US" dirty="0" smtClean="0"/>
                        <a:t>1 (2.2)</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Pre op check</a:t>
                      </a:r>
                      <a:endParaRPr lang="en-US" dirty="0"/>
                    </a:p>
                  </a:txBody>
                  <a:tcPr/>
                </a:tc>
                <a:tc>
                  <a:txBody>
                    <a:bodyPr/>
                    <a:lstStyle/>
                    <a:p>
                      <a:r>
                        <a:rPr lang="en-US" dirty="0" smtClean="0"/>
                        <a:t>1 (2.2)</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Not available</a:t>
                      </a:r>
                      <a:endParaRPr lang="en-US" dirty="0"/>
                    </a:p>
                  </a:txBody>
                  <a:tcPr/>
                </a:tc>
                <a:tc>
                  <a:txBody>
                    <a:bodyPr/>
                    <a:lstStyle/>
                    <a:p>
                      <a:r>
                        <a:rPr lang="en-US" dirty="0" smtClean="0"/>
                        <a:t>1 (2.2)</a:t>
                      </a:r>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6 (11.4)</a:t>
                      </a:r>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xmlns="" val="806193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CC3300"/>
                </a:solidFill>
              </a:rPr>
              <a:t>HCV GENOTYPE</a:t>
            </a:r>
            <a:endParaRPr lang="en-US" sz="4000" b="1" dirty="0">
              <a:solidFill>
                <a:srgbClr val="CC33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74603300"/>
              </p:ext>
            </p:extLst>
          </p:nvPr>
        </p:nvGraphicFramePr>
        <p:xfrm>
          <a:off x="457200" y="1600200"/>
          <a:ext cx="8229600" cy="2661920"/>
        </p:xfrm>
        <a:graphic>
          <a:graphicData uri="http://schemas.openxmlformats.org/drawingml/2006/table">
            <a:tbl>
              <a:tblPr firstRow="1" bandRow="1">
                <a:tableStyleId>{5C22544A-7EE6-4342-B048-85BDC9FD1C3A}</a:tableStyleId>
              </a:tblPr>
              <a:tblGrid>
                <a:gridCol w="1371600"/>
                <a:gridCol w="1371600"/>
                <a:gridCol w="1371600"/>
                <a:gridCol w="1512168"/>
                <a:gridCol w="1368152"/>
                <a:gridCol w="1234480"/>
              </a:tblGrid>
              <a:tr h="370840">
                <a:tc>
                  <a:txBody>
                    <a:bodyPr/>
                    <a:lstStyle/>
                    <a:p>
                      <a:r>
                        <a:rPr lang="en-US" dirty="0" smtClean="0"/>
                        <a:t>GENOTYPE</a:t>
                      </a:r>
                      <a:endParaRPr lang="en-US" dirty="0"/>
                    </a:p>
                  </a:txBody>
                  <a:tcPr/>
                </a:tc>
                <a:tc>
                  <a:txBody>
                    <a:bodyPr/>
                    <a:lstStyle/>
                    <a:p>
                      <a:r>
                        <a:rPr lang="en-US" dirty="0" smtClean="0"/>
                        <a:t>MUMBAI (12)</a:t>
                      </a:r>
                      <a:endParaRPr lang="en-US" dirty="0"/>
                    </a:p>
                  </a:txBody>
                  <a:tcPr/>
                </a:tc>
                <a:tc>
                  <a:txBody>
                    <a:bodyPr/>
                    <a:lstStyle/>
                    <a:p>
                      <a:r>
                        <a:rPr lang="en-US" dirty="0" smtClean="0"/>
                        <a:t>CHENNAI</a:t>
                      </a:r>
                    </a:p>
                    <a:p>
                      <a:r>
                        <a:rPr lang="en-US" dirty="0" smtClean="0"/>
                        <a:t>(15)</a:t>
                      </a:r>
                      <a:endParaRPr lang="en-US" dirty="0"/>
                    </a:p>
                  </a:txBody>
                  <a:tcPr/>
                </a:tc>
                <a:tc>
                  <a:txBody>
                    <a:bodyPr/>
                    <a:lstStyle/>
                    <a:p>
                      <a:r>
                        <a:rPr lang="en-US" dirty="0" smtClean="0"/>
                        <a:t>HYDERABAD (1)</a:t>
                      </a:r>
                      <a:endParaRPr lang="en-US" dirty="0"/>
                    </a:p>
                  </a:txBody>
                  <a:tcPr/>
                </a:tc>
                <a:tc>
                  <a:txBody>
                    <a:bodyPr/>
                    <a:lstStyle/>
                    <a:p>
                      <a:r>
                        <a:rPr lang="en-US" dirty="0" smtClean="0"/>
                        <a:t>LUCKNOW</a:t>
                      </a:r>
                    </a:p>
                    <a:p>
                      <a:r>
                        <a:rPr lang="en-US" dirty="0" smtClean="0"/>
                        <a:t>NA </a:t>
                      </a:r>
                      <a:endParaRPr lang="en-US" dirty="0"/>
                    </a:p>
                  </a:txBody>
                  <a:tcPr/>
                </a:tc>
                <a:tc>
                  <a:txBody>
                    <a:bodyPr/>
                    <a:lstStyle/>
                    <a:p>
                      <a:r>
                        <a:rPr lang="en-US" dirty="0" smtClean="0"/>
                        <a:t>LUDHIANA</a:t>
                      </a:r>
                    </a:p>
                    <a:p>
                      <a:r>
                        <a:rPr lang="en-US" dirty="0" smtClean="0"/>
                        <a:t>(40)</a:t>
                      </a:r>
                      <a:endParaRPr lang="en-US" dirty="0"/>
                    </a:p>
                  </a:txBody>
                  <a:tcPr/>
                </a:tc>
              </a:tr>
              <a:tr h="370840">
                <a:tc>
                  <a:txBody>
                    <a:bodyPr/>
                    <a:lstStyle/>
                    <a:p>
                      <a:r>
                        <a:rPr lang="en-US" dirty="0" smtClean="0"/>
                        <a:t>I</a:t>
                      </a:r>
                      <a:endParaRPr lang="en-US" dirty="0"/>
                    </a:p>
                  </a:txBody>
                  <a:tcPr/>
                </a:tc>
                <a:tc>
                  <a:txBody>
                    <a:bodyPr/>
                    <a:lstStyle/>
                    <a:p>
                      <a:r>
                        <a:rPr lang="en-US" dirty="0" smtClean="0"/>
                        <a:t>6</a:t>
                      </a:r>
                      <a:endParaRPr lang="en-US" dirty="0"/>
                    </a:p>
                  </a:txBody>
                  <a:tcPr/>
                </a:tc>
                <a:tc>
                  <a:txBody>
                    <a:bodyPr/>
                    <a:lstStyle/>
                    <a:p>
                      <a:r>
                        <a:rPr lang="en-US" dirty="0" smtClean="0"/>
                        <a:t>3</a:t>
                      </a:r>
                      <a:endParaRPr lang="en-US" dirty="0"/>
                    </a:p>
                  </a:txBody>
                  <a:tcPr/>
                </a:tc>
                <a:tc>
                  <a:txBody>
                    <a:bodyPr/>
                    <a:lstStyle/>
                    <a:p>
                      <a:endParaRPr lang="en-US" dirty="0"/>
                    </a:p>
                  </a:txBody>
                  <a:tcPr/>
                </a:tc>
                <a:tc>
                  <a:txBody>
                    <a:bodyPr/>
                    <a:lstStyle/>
                    <a:p>
                      <a:r>
                        <a:rPr lang="en-US" dirty="0" smtClean="0"/>
                        <a:t>-</a:t>
                      </a:r>
                      <a:endParaRPr lang="en-US" dirty="0"/>
                    </a:p>
                  </a:txBody>
                  <a:tcPr/>
                </a:tc>
                <a:tc>
                  <a:txBody>
                    <a:bodyPr/>
                    <a:lstStyle/>
                    <a:p>
                      <a:r>
                        <a:rPr lang="en-US" dirty="0" smtClean="0"/>
                        <a:t>6</a:t>
                      </a:r>
                      <a:endParaRPr lang="en-US" dirty="0"/>
                    </a:p>
                  </a:txBody>
                  <a:tcPr/>
                </a:tc>
              </a:tr>
              <a:tr h="370840">
                <a:tc>
                  <a:txBody>
                    <a:bodyPr/>
                    <a:lstStyle/>
                    <a:p>
                      <a:r>
                        <a:rPr lang="en-US" dirty="0" smtClean="0"/>
                        <a:t>III</a:t>
                      </a:r>
                      <a:endParaRPr lang="en-US" dirty="0"/>
                    </a:p>
                  </a:txBody>
                  <a:tcPr/>
                </a:tc>
                <a:tc>
                  <a:txBody>
                    <a:bodyPr/>
                    <a:lstStyle/>
                    <a:p>
                      <a:r>
                        <a:rPr lang="en-US" dirty="0" smtClean="0"/>
                        <a:t>2</a:t>
                      </a:r>
                      <a:endParaRPr lang="en-US" dirty="0"/>
                    </a:p>
                  </a:txBody>
                  <a:tcPr/>
                </a:tc>
                <a:tc>
                  <a:txBody>
                    <a:bodyPr/>
                    <a:lstStyle/>
                    <a:p>
                      <a:r>
                        <a:rPr lang="en-US" dirty="0" smtClean="0"/>
                        <a:t>8</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23</a:t>
                      </a:r>
                      <a:endParaRPr lang="en-US" dirty="0"/>
                    </a:p>
                  </a:txBody>
                  <a:tcPr/>
                </a:tc>
              </a:tr>
              <a:tr h="370840">
                <a:tc>
                  <a:txBody>
                    <a:bodyPr/>
                    <a:lstStyle/>
                    <a:p>
                      <a:r>
                        <a:rPr lang="en-US" dirty="0" smtClean="0"/>
                        <a:t>NA</a:t>
                      </a:r>
                    </a:p>
                    <a:p>
                      <a:endParaRPr lang="en-US" dirty="0" smtClean="0"/>
                    </a:p>
                  </a:txBody>
                  <a:tcPr/>
                </a:tc>
                <a:tc>
                  <a:txBody>
                    <a:bodyPr/>
                    <a:lstStyle/>
                    <a:p>
                      <a:r>
                        <a:rPr lang="en-US" dirty="0" smtClean="0"/>
                        <a:t>3</a:t>
                      </a:r>
                      <a:endParaRPr lang="en-US" dirty="0"/>
                    </a:p>
                  </a:txBody>
                  <a:tcPr/>
                </a:tc>
                <a:tc>
                  <a:txBody>
                    <a:bodyPr/>
                    <a:lstStyle/>
                    <a:p>
                      <a:r>
                        <a:rPr lang="en-US" dirty="0" smtClean="0"/>
                        <a:t>3</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11</a:t>
                      </a:r>
                      <a:endParaRPr lang="en-US" dirty="0"/>
                    </a:p>
                  </a:txBody>
                  <a:tcPr/>
                </a:tc>
              </a:tr>
              <a:tr h="370840">
                <a:tc>
                  <a:txBody>
                    <a:bodyPr/>
                    <a:lstStyle/>
                    <a:p>
                      <a:r>
                        <a:rPr lang="en-US" dirty="0" smtClean="0"/>
                        <a:t>NON TYPEABLE</a:t>
                      </a:r>
                      <a:endParaRPr lang="en-US" dirty="0"/>
                    </a:p>
                  </a:txBody>
                  <a:tcPr/>
                </a:tc>
                <a:tc>
                  <a:txBody>
                    <a:bodyPr/>
                    <a:lstStyle/>
                    <a:p>
                      <a:r>
                        <a:rPr lang="en-US" dirty="0" smtClean="0"/>
                        <a:t>1</a:t>
                      </a:r>
                      <a:endParaRPr lang="en-US" dirty="0"/>
                    </a:p>
                  </a:txBody>
                  <a:tcPr/>
                </a:tc>
                <a:tc>
                  <a:txBody>
                    <a:bodyPr/>
                    <a:lstStyle/>
                    <a:p>
                      <a:r>
                        <a:rPr lang="en-US" dirty="0" smtClean="0"/>
                        <a:t>1</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bl>
          </a:graphicData>
        </a:graphic>
      </p:graphicFrame>
    </p:spTree>
    <p:extLst>
      <p:ext uri="{BB962C8B-B14F-4D97-AF65-F5344CB8AC3E}">
        <p14:creationId xmlns:p14="http://schemas.microsoft.com/office/powerpoint/2010/main" xmlns="" val="31514693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1488"/>
            <a:ext cx="8229600" cy="1143000"/>
          </a:xfrm>
        </p:spPr>
        <p:txBody>
          <a:bodyPr>
            <a:normAutofit/>
          </a:bodyPr>
          <a:lstStyle/>
          <a:p>
            <a:r>
              <a:rPr lang="en-US" sz="4000" b="1" dirty="0" smtClean="0">
                <a:solidFill>
                  <a:srgbClr val="CC3300"/>
                </a:solidFill>
              </a:rPr>
              <a:t>TREATMENT OF HCV INFECTION</a:t>
            </a:r>
            <a:endParaRPr lang="en-US" sz="4000" b="1" dirty="0">
              <a:solidFill>
                <a:srgbClr val="CC3300"/>
              </a:solidFill>
            </a:endParaRPr>
          </a:p>
        </p:txBody>
      </p:sp>
      <p:sp>
        <p:nvSpPr>
          <p:cNvPr id="3" name="Content Placeholder 2"/>
          <p:cNvSpPr>
            <a:spLocks noGrp="1"/>
          </p:cNvSpPr>
          <p:nvPr>
            <p:ph idx="1"/>
          </p:nvPr>
        </p:nvSpPr>
        <p:spPr>
          <a:xfrm>
            <a:off x="467544" y="2046309"/>
            <a:ext cx="8229600" cy="4525963"/>
          </a:xfrm>
        </p:spPr>
        <p:txBody>
          <a:bodyPr/>
          <a:lstStyle/>
          <a:p>
            <a:r>
              <a:rPr lang="en-US" dirty="0" smtClean="0"/>
              <a:t>Poor documentation of treatment data </a:t>
            </a:r>
          </a:p>
          <a:p>
            <a:r>
              <a:rPr lang="en-US" dirty="0" smtClean="0"/>
              <a:t>Few were tested for HCV RNA </a:t>
            </a:r>
          </a:p>
          <a:p>
            <a:r>
              <a:rPr lang="en-US" dirty="0" smtClean="0"/>
              <a:t>Fewer were started with the treatment</a:t>
            </a:r>
          </a:p>
          <a:p>
            <a:r>
              <a:rPr lang="en-US" dirty="0" smtClean="0"/>
              <a:t>From the data available significant drop in Hb, requiring increased transfusion rate and volume</a:t>
            </a:r>
            <a:endParaRPr lang="en-US" dirty="0"/>
          </a:p>
          <a:p>
            <a:pPr marL="0" indent="0">
              <a:buNone/>
            </a:pPr>
            <a:endParaRPr lang="en-US" dirty="0" smtClean="0"/>
          </a:p>
        </p:txBody>
      </p:sp>
    </p:spTree>
    <p:extLst>
      <p:ext uri="{BB962C8B-B14F-4D97-AF65-F5344CB8AC3E}">
        <p14:creationId xmlns:p14="http://schemas.microsoft.com/office/powerpoint/2010/main" xmlns="" val="12556996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en-US" sz="4000" b="1" dirty="0" smtClean="0">
                <a:solidFill>
                  <a:srgbClr val="CC3300"/>
                </a:solidFill>
              </a:rPr>
              <a:t>TREATMENT OF HCV INFECTION</a:t>
            </a:r>
            <a:endParaRPr lang="en-US" sz="4000" b="1" dirty="0">
              <a:solidFill>
                <a:srgbClr val="CC33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268692599"/>
              </p:ext>
            </p:extLst>
          </p:nvPr>
        </p:nvGraphicFramePr>
        <p:xfrm>
          <a:off x="457200" y="1196752"/>
          <a:ext cx="8229600" cy="5140960"/>
        </p:xfrm>
        <a:graphic>
          <a:graphicData uri="http://schemas.openxmlformats.org/drawingml/2006/table">
            <a:tbl>
              <a:tblPr firstRow="1" bandRow="1">
                <a:tableStyleId>{5C22544A-7EE6-4342-B048-85BDC9FD1C3A}</a:tableStyleId>
              </a:tblPr>
              <a:tblGrid>
                <a:gridCol w="1371600"/>
                <a:gridCol w="1231032"/>
                <a:gridCol w="1440160"/>
                <a:gridCol w="1443608"/>
                <a:gridCol w="1371600"/>
                <a:gridCol w="1371600"/>
              </a:tblGrid>
              <a:tr h="370840">
                <a:tc>
                  <a:txBody>
                    <a:bodyPr/>
                    <a:lstStyle/>
                    <a:p>
                      <a:endParaRPr lang="en-US" dirty="0"/>
                    </a:p>
                  </a:txBody>
                  <a:tcPr/>
                </a:tc>
                <a:tc>
                  <a:txBody>
                    <a:bodyPr/>
                    <a:lstStyle/>
                    <a:p>
                      <a:r>
                        <a:rPr lang="en-US" dirty="0" smtClean="0"/>
                        <a:t>MUMBAI</a:t>
                      </a:r>
                      <a:endParaRPr lang="en-US" dirty="0"/>
                    </a:p>
                  </a:txBody>
                  <a:tcPr/>
                </a:tc>
                <a:tc>
                  <a:txBody>
                    <a:bodyPr/>
                    <a:lstStyle/>
                    <a:p>
                      <a:r>
                        <a:rPr lang="en-US" dirty="0" smtClean="0"/>
                        <a:t>CHENNAI</a:t>
                      </a:r>
                      <a:endParaRPr lang="en-US" dirty="0"/>
                    </a:p>
                  </a:txBody>
                  <a:tcPr/>
                </a:tc>
                <a:tc>
                  <a:txBody>
                    <a:bodyPr/>
                    <a:lstStyle/>
                    <a:p>
                      <a:r>
                        <a:rPr lang="en-US" dirty="0" smtClean="0"/>
                        <a:t>HYDERABAD</a:t>
                      </a:r>
                      <a:endParaRPr lang="en-US" dirty="0"/>
                    </a:p>
                  </a:txBody>
                  <a:tcPr/>
                </a:tc>
                <a:tc>
                  <a:txBody>
                    <a:bodyPr/>
                    <a:lstStyle/>
                    <a:p>
                      <a:r>
                        <a:rPr lang="en-US" dirty="0" smtClean="0"/>
                        <a:t>LUCKNOW</a:t>
                      </a:r>
                      <a:endParaRPr lang="en-US" dirty="0"/>
                    </a:p>
                  </a:txBody>
                  <a:tcPr/>
                </a:tc>
                <a:tc>
                  <a:txBody>
                    <a:bodyPr/>
                    <a:lstStyle/>
                    <a:p>
                      <a:r>
                        <a:rPr lang="en-US" dirty="0" smtClean="0"/>
                        <a:t>LUDHIANA</a:t>
                      </a:r>
                      <a:endParaRPr lang="en-US" dirty="0"/>
                    </a:p>
                  </a:txBody>
                  <a:tcPr/>
                </a:tc>
              </a:tr>
              <a:tr h="370840">
                <a:tc>
                  <a:txBody>
                    <a:bodyPr/>
                    <a:lstStyle/>
                    <a:p>
                      <a:r>
                        <a:rPr lang="en-US" dirty="0" smtClean="0"/>
                        <a:t>TOTAL</a:t>
                      </a:r>
                      <a:r>
                        <a:rPr lang="en-US" baseline="0" dirty="0" smtClean="0"/>
                        <a:t> </a:t>
                      </a:r>
                      <a:r>
                        <a:rPr lang="en-US" dirty="0" smtClean="0"/>
                        <a:t> TREATED</a:t>
                      </a:r>
                      <a:endParaRPr lang="en-US" dirty="0"/>
                    </a:p>
                  </a:txBody>
                  <a:tcPr/>
                </a:tc>
                <a:tc>
                  <a:txBody>
                    <a:bodyPr/>
                    <a:lstStyle/>
                    <a:p>
                      <a:r>
                        <a:rPr lang="en-US" dirty="0" smtClean="0"/>
                        <a:t>6/46</a:t>
                      </a:r>
                      <a:endParaRPr lang="en-US" dirty="0"/>
                    </a:p>
                  </a:txBody>
                  <a:tcPr/>
                </a:tc>
                <a:tc>
                  <a:txBody>
                    <a:bodyPr/>
                    <a:lstStyle/>
                    <a:p>
                      <a:r>
                        <a:rPr lang="en-US" dirty="0" smtClean="0"/>
                        <a:t>10/27</a:t>
                      </a:r>
                      <a:endParaRPr lang="en-US" dirty="0"/>
                    </a:p>
                  </a:txBody>
                  <a:tcPr/>
                </a:tc>
                <a:tc>
                  <a:txBody>
                    <a:bodyPr/>
                    <a:lstStyle/>
                    <a:p>
                      <a:r>
                        <a:rPr lang="en-US" dirty="0" smtClean="0"/>
                        <a:t>1/8</a:t>
                      </a:r>
                      <a:endParaRPr lang="en-US" dirty="0"/>
                    </a:p>
                  </a:txBody>
                  <a:tcPr/>
                </a:tc>
                <a:tc>
                  <a:txBody>
                    <a:bodyPr/>
                    <a:lstStyle/>
                    <a:p>
                      <a:r>
                        <a:rPr lang="en-US" dirty="0" smtClean="0"/>
                        <a:t>3/27</a:t>
                      </a:r>
                      <a:endParaRPr lang="en-US" dirty="0"/>
                    </a:p>
                  </a:txBody>
                  <a:tcPr/>
                </a:tc>
                <a:tc>
                  <a:txBody>
                    <a:bodyPr/>
                    <a:lstStyle/>
                    <a:p>
                      <a:r>
                        <a:rPr lang="en-US" dirty="0" smtClean="0"/>
                        <a:t>40/58</a:t>
                      </a:r>
                      <a:endParaRPr lang="en-US" dirty="0"/>
                    </a:p>
                  </a:txBody>
                  <a:tcPr/>
                </a:tc>
              </a:tr>
              <a:tr h="370840">
                <a:tc>
                  <a:txBody>
                    <a:bodyPr/>
                    <a:lstStyle/>
                    <a:p>
                      <a:r>
                        <a:rPr lang="en-US" dirty="0" smtClean="0"/>
                        <a:t>% TREATED</a:t>
                      </a:r>
                      <a:endParaRPr lang="en-US" dirty="0"/>
                    </a:p>
                  </a:txBody>
                  <a:tcPr/>
                </a:tc>
                <a:tc>
                  <a:txBody>
                    <a:bodyPr/>
                    <a:lstStyle/>
                    <a:p>
                      <a:r>
                        <a:rPr lang="en-US" dirty="0" smtClean="0"/>
                        <a:t>13</a:t>
                      </a:r>
                      <a:endParaRPr lang="en-US" dirty="0"/>
                    </a:p>
                  </a:txBody>
                  <a:tcPr/>
                </a:tc>
                <a:tc>
                  <a:txBody>
                    <a:bodyPr/>
                    <a:lstStyle/>
                    <a:p>
                      <a:r>
                        <a:rPr lang="en-US" dirty="0" smtClean="0"/>
                        <a:t>37</a:t>
                      </a:r>
                      <a:endParaRPr lang="en-US" dirty="0"/>
                    </a:p>
                  </a:txBody>
                  <a:tcPr/>
                </a:tc>
                <a:tc>
                  <a:txBody>
                    <a:bodyPr/>
                    <a:lstStyle/>
                    <a:p>
                      <a:r>
                        <a:rPr lang="en-US" dirty="0" smtClean="0"/>
                        <a:t>12.5</a:t>
                      </a:r>
                      <a:endParaRPr lang="en-US" dirty="0"/>
                    </a:p>
                  </a:txBody>
                  <a:tcPr/>
                </a:tc>
                <a:tc>
                  <a:txBody>
                    <a:bodyPr/>
                    <a:lstStyle/>
                    <a:p>
                      <a:r>
                        <a:rPr lang="en-US" dirty="0" smtClean="0"/>
                        <a:t>11.1</a:t>
                      </a:r>
                      <a:endParaRPr lang="en-US" dirty="0"/>
                    </a:p>
                  </a:txBody>
                  <a:tcPr/>
                </a:tc>
                <a:tc>
                  <a:txBody>
                    <a:bodyPr/>
                    <a:lstStyle/>
                    <a:p>
                      <a:r>
                        <a:rPr lang="en-US" dirty="0" smtClean="0"/>
                        <a:t>69</a:t>
                      </a:r>
                      <a:endParaRPr lang="en-US" dirty="0"/>
                    </a:p>
                  </a:txBody>
                  <a:tcPr/>
                </a:tc>
              </a:tr>
              <a:tr h="370840">
                <a:tc>
                  <a:txBody>
                    <a:bodyPr/>
                    <a:lstStyle/>
                    <a:p>
                      <a:r>
                        <a:rPr lang="en-US" dirty="0" smtClean="0"/>
                        <a:t>SVR</a:t>
                      </a:r>
                      <a:endParaRPr lang="en-US" dirty="0"/>
                    </a:p>
                  </a:txBody>
                  <a:tcPr/>
                </a:tc>
                <a:tc>
                  <a:txBody>
                    <a:bodyPr/>
                    <a:lstStyle/>
                    <a:p>
                      <a:r>
                        <a:rPr lang="en-US" dirty="0" smtClean="0"/>
                        <a:t>2/6</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c>
                  <a:txBody>
                    <a:bodyPr/>
                    <a:lstStyle/>
                    <a:p>
                      <a:r>
                        <a:rPr lang="en-US" dirty="0" smtClean="0"/>
                        <a:t>NA</a:t>
                      </a:r>
                      <a:endParaRPr lang="en-US" dirty="0"/>
                    </a:p>
                  </a:txBody>
                  <a:tcPr/>
                </a:tc>
                <a:tc>
                  <a:txBody>
                    <a:bodyPr/>
                    <a:lstStyle/>
                    <a:p>
                      <a:r>
                        <a:rPr lang="en-US" dirty="0" smtClean="0"/>
                        <a:t>26/40</a:t>
                      </a:r>
                      <a:endParaRPr lang="en-US" dirty="0"/>
                    </a:p>
                  </a:txBody>
                  <a:tcPr/>
                </a:tc>
              </a:tr>
              <a:tr h="370840">
                <a:tc>
                  <a:txBody>
                    <a:bodyPr/>
                    <a:lstStyle/>
                    <a:p>
                      <a:r>
                        <a:rPr lang="en-US" dirty="0" smtClean="0"/>
                        <a:t>TREATMENT</a:t>
                      </a:r>
                      <a:endParaRPr lang="en-US" dirty="0"/>
                    </a:p>
                  </a:txBody>
                  <a:tcPr/>
                </a:tc>
                <a:tc>
                  <a:txBody>
                    <a:bodyPr/>
                    <a:lstStyle/>
                    <a:p>
                      <a:r>
                        <a:rPr lang="en-US" dirty="0" smtClean="0"/>
                        <a:t>Peg-</a:t>
                      </a:r>
                      <a:r>
                        <a:rPr lang="en-US" baseline="0" dirty="0" smtClean="0"/>
                        <a:t>Inf </a:t>
                      </a:r>
                      <a:r>
                        <a:rPr lang="el-GR" baseline="0" dirty="0" smtClean="0"/>
                        <a:t>α</a:t>
                      </a:r>
                      <a:r>
                        <a:rPr lang="en-US" baseline="0" dirty="0" smtClean="0"/>
                        <a:t> 2a with Ribavirin</a:t>
                      </a:r>
                      <a:endParaRPr lang="en-US" dirty="0"/>
                    </a:p>
                  </a:txBody>
                  <a:tcPr/>
                </a:tc>
                <a:tc>
                  <a:txBody>
                    <a:bodyPr/>
                    <a:lstStyle/>
                    <a:p>
                      <a:r>
                        <a:rPr lang="en-US" dirty="0" smtClean="0"/>
                        <a:t>Peg-</a:t>
                      </a:r>
                      <a:r>
                        <a:rPr lang="en-US" baseline="0" dirty="0" smtClean="0"/>
                        <a:t>Inf </a:t>
                      </a:r>
                      <a:r>
                        <a:rPr lang="el-GR" baseline="0" dirty="0" smtClean="0"/>
                        <a:t>α</a:t>
                      </a:r>
                      <a:r>
                        <a:rPr lang="en-US" baseline="0" dirty="0" smtClean="0"/>
                        <a:t>  2a + Rib – 7/10, Peg-Inf </a:t>
                      </a:r>
                      <a:r>
                        <a:rPr lang="el-GR" baseline="0" dirty="0" smtClean="0"/>
                        <a:t>α</a:t>
                      </a:r>
                      <a:r>
                        <a:rPr lang="en-US" baseline="0" dirty="0" smtClean="0"/>
                        <a:t>  2b + rib -3/10 </a:t>
                      </a:r>
                      <a:endParaRPr lang="en-US" dirty="0"/>
                    </a:p>
                  </a:txBody>
                  <a:tcPr/>
                </a:tc>
                <a:tc>
                  <a:txBody>
                    <a:bodyPr/>
                    <a:lstStyle/>
                    <a:p>
                      <a:r>
                        <a:rPr lang="en-US" dirty="0" smtClean="0"/>
                        <a:t>Inf</a:t>
                      </a:r>
                      <a:r>
                        <a:rPr lang="en-US" baseline="0" dirty="0" smtClean="0"/>
                        <a:t> </a:t>
                      </a:r>
                      <a:r>
                        <a:rPr lang="el-GR" baseline="0" dirty="0" smtClean="0"/>
                        <a:t>α</a:t>
                      </a:r>
                      <a:r>
                        <a:rPr lang="en-US" baseline="0" dirty="0" smtClean="0"/>
                        <a:t>  2b</a:t>
                      </a:r>
                      <a:endParaRPr lang="en-US" dirty="0"/>
                    </a:p>
                  </a:txBody>
                  <a:tcPr/>
                </a:tc>
                <a:tc>
                  <a:txBody>
                    <a:bodyPr/>
                    <a:lstStyle/>
                    <a:p>
                      <a:r>
                        <a:rPr lang="en-US" dirty="0" smtClean="0"/>
                        <a:t>Interferon </a:t>
                      </a:r>
                      <a:r>
                        <a:rPr lang="el-GR" baseline="0" dirty="0" smtClean="0"/>
                        <a:t>α</a:t>
                      </a:r>
                      <a:r>
                        <a:rPr lang="en-US" baseline="0" dirty="0" smtClean="0"/>
                        <a:t> </a:t>
                      </a:r>
                      <a:r>
                        <a:rPr lang="en-US" dirty="0" smtClean="0"/>
                        <a:t> 2a with or without Ribavirin</a:t>
                      </a:r>
                      <a:endParaRPr lang="en-US" dirty="0"/>
                    </a:p>
                  </a:txBody>
                  <a:tcPr/>
                </a:tc>
                <a:tc>
                  <a:txBody>
                    <a:bodyPr/>
                    <a:lstStyle/>
                    <a:p>
                      <a:r>
                        <a:rPr lang="en-US" dirty="0" smtClean="0"/>
                        <a:t>Peg-</a:t>
                      </a:r>
                      <a:r>
                        <a:rPr lang="en-US" baseline="0" dirty="0" smtClean="0"/>
                        <a:t>Inf </a:t>
                      </a:r>
                      <a:r>
                        <a:rPr lang="el-GR" baseline="0" dirty="0" smtClean="0"/>
                        <a:t>α</a:t>
                      </a:r>
                      <a:r>
                        <a:rPr lang="en-US" baseline="0" dirty="0" smtClean="0"/>
                        <a:t> 2b alone v/s with  Ribavirin</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RIBAVARIN MINIMUM mg/day</a:t>
                      </a:r>
                      <a:endParaRPr lang="en-US" dirty="0"/>
                    </a:p>
                  </a:txBody>
                  <a:tcPr/>
                </a:tc>
                <a:tc>
                  <a:txBody>
                    <a:bodyPr/>
                    <a:lstStyle/>
                    <a:p>
                      <a:r>
                        <a:rPr lang="en-US" dirty="0" smtClean="0"/>
                        <a:t>200</a:t>
                      </a:r>
                      <a:endParaRPr lang="en-US" dirty="0"/>
                    </a:p>
                  </a:txBody>
                  <a:tcPr/>
                </a:tc>
                <a:tc>
                  <a:txBody>
                    <a:bodyPr/>
                    <a:lstStyle/>
                    <a:p>
                      <a:r>
                        <a:rPr lang="en-US" dirty="0" smtClean="0"/>
                        <a:t>200 mg</a:t>
                      </a:r>
                      <a:r>
                        <a:rPr lang="en-US" baseline="0" dirty="0" smtClean="0"/>
                        <a:t> </a:t>
                      </a:r>
                      <a:r>
                        <a:rPr lang="en-US" dirty="0" smtClean="0"/>
                        <a:t>alternate</a:t>
                      </a:r>
                      <a:r>
                        <a:rPr lang="en-US" baseline="0" dirty="0" smtClean="0"/>
                        <a:t> day</a:t>
                      </a:r>
                      <a:endParaRPr lang="en-US" dirty="0"/>
                    </a:p>
                  </a:txBody>
                  <a:tcPr/>
                </a:tc>
                <a:tc>
                  <a:txBody>
                    <a:bodyPr/>
                    <a:lstStyle/>
                    <a:p>
                      <a:endParaRPr lang="en-US" dirty="0"/>
                    </a:p>
                  </a:txBody>
                  <a:tcPr/>
                </a:tc>
                <a:tc>
                  <a:txBody>
                    <a:bodyPr/>
                    <a:lstStyle/>
                    <a:p>
                      <a:r>
                        <a:rPr lang="en-US" dirty="0" smtClean="0"/>
                        <a:t>0</a:t>
                      </a:r>
                      <a:endParaRPr lang="en-US" dirty="0"/>
                    </a:p>
                  </a:txBody>
                  <a:tcPr/>
                </a:tc>
                <a:tc>
                  <a:txBody>
                    <a:bodyPr/>
                    <a:lstStyle/>
                    <a:p>
                      <a:r>
                        <a:rPr lang="en-US" dirty="0" smtClean="0"/>
                        <a:t>0</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RIBAVARIN MAXIMUMmg/day</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600</a:t>
                      </a:r>
                    </a:p>
                  </a:txBody>
                  <a:tcPr/>
                </a:tc>
                <a:tc>
                  <a:txBody>
                    <a:bodyPr/>
                    <a:lstStyle/>
                    <a:p>
                      <a:r>
                        <a:rPr lang="en-US" dirty="0" smtClean="0"/>
                        <a:t>600</a:t>
                      </a:r>
                      <a:endParaRPr lang="en-US" dirty="0"/>
                    </a:p>
                  </a:txBody>
                  <a:tcPr/>
                </a:tc>
                <a:tc>
                  <a:txBody>
                    <a:bodyPr/>
                    <a:lstStyle/>
                    <a:p>
                      <a:endParaRPr lang="en-US" dirty="0"/>
                    </a:p>
                  </a:txBody>
                  <a:tcPr/>
                </a:tc>
                <a:tc>
                  <a:txBody>
                    <a:bodyPr/>
                    <a:lstStyle/>
                    <a:p>
                      <a:r>
                        <a:rPr lang="en-US" dirty="0" smtClean="0"/>
                        <a:t>800</a:t>
                      </a:r>
                      <a:endParaRPr lang="en-US" dirty="0"/>
                    </a:p>
                  </a:txBody>
                  <a:tcPr/>
                </a:tc>
                <a:tc>
                  <a:txBody>
                    <a:bodyPr/>
                    <a:lstStyle/>
                    <a:p>
                      <a:r>
                        <a:rPr lang="en-US" dirty="0" smtClean="0"/>
                        <a:t>800</a:t>
                      </a:r>
                      <a:endParaRPr lang="en-US" dirty="0"/>
                    </a:p>
                  </a:txBody>
                  <a:tcPr/>
                </a:tc>
              </a:tr>
              <a:tr h="370840">
                <a:tc gridSpan="6">
                  <a:txBody>
                    <a:bodyPr/>
                    <a:lstStyle/>
                    <a:p>
                      <a:r>
                        <a:rPr lang="en-US" dirty="0" smtClean="0"/>
                        <a:t>*Sood A et al., </a:t>
                      </a:r>
                      <a:r>
                        <a:rPr lang="es-ES" sz="1800" b="0" i="0" u="sng" kern="1200" dirty="0" smtClean="0">
                          <a:solidFill>
                            <a:schemeClr val="dk1"/>
                          </a:solidFill>
                          <a:effectLst/>
                          <a:latin typeface="+mn-lt"/>
                          <a:ea typeface="+mn-ea"/>
                          <a:cs typeface="+mn-cs"/>
                          <a:hlinkClick r:id="rId2" tooltip="Indian journal of gastroenterology : official journal of the Indian Society of Gastroenterology."/>
                        </a:rPr>
                        <a:t>Indian J Gastroenterol.</a:t>
                      </a:r>
                      <a:r>
                        <a:rPr lang="es-ES" sz="1800" b="0" i="0" kern="1200" dirty="0" smtClean="0">
                          <a:solidFill>
                            <a:schemeClr val="dk1"/>
                          </a:solidFill>
                          <a:effectLst/>
                          <a:latin typeface="+mn-lt"/>
                          <a:ea typeface="+mn-ea"/>
                          <a:cs typeface="+mn-cs"/>
                        </a:rPr>
                        <a:t> 2010 Mar;29(2):62-5</a:t>
                      </a:r>
                      <a:endParaRPr lang="en-US" dirty="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bl>
          </a:graphicData>
        </a:graphic>
      </p:graphicFrame>
    </p:spTree>
    <p:extLst>
      <p:ext uri="{BB962C8B-B14F-4D97-AF65-F5344CB8AC3E}">
        <p14:creationId xmlns:p14="http://schemas.microsoft.com/office/powerpoint/2010/main" xmlns="" val="9460515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CC3300"/>
                </a:solidFill>
              </a:rPr>
              <a:t>Chelation Status</a:t>
            </a:r>
            <a:endParaRPr lang="en-IN" sz="4000" b="1" dirty="0">
              <a:solidFill>
                <a:srgbClr val="CC33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031213183"/>
              </p:ext>
            </p:extLst>
          </p:nvPr>
        </p:nvGraphicFramePr>
        <p:xfrm>
          <a:off x="457200" y="1600200"/>
          <a:ext cx="8229600" cy="2494280"/>
        </p:xfrm>
        <a:graphic>
          <a:graphicData uri="http://schemas.openxmlformats.org/drawingml/2006/table">
            <a:tbl>
              <a:tblPr firstRow="1" bandRow="1">
                <a:tableStyleId>{5C22544A-7EE6-4342-B048-85BDC9FD1C3A}</a:tableStyleId>
              </a:tblPr>
              <a:tblGrid>
                <a:gridCol w="1371600"/>
                <a:gridCol w="1371600"/>
                <a:gridCol w="1371600"/>
                <a:gridCol w="1440160"/>
                <a:gridCol w="1368152"/>
                <a:gridCol w="1306488"/>
              </a:tblGrid>
              <a:tr h="370840">
                <a:tc>
                  <a:txBody>
                    <a:bodyPr/>
                    <a:lstStyle/>
                    <a:p>
                      <a:r>
                        <a:rPr lang="en-US" dirty="0" smtClean="0"/>
                        <a:t>S. Ferritin</a:t>
                      </a:r>
                    </a:p>
                    <a:p>
                      <a:r>
                        <a:rPr lang="en-US" dirty="0" smtClean="0"/>
                        <a:t>ng/mL</a:t>
                      </a:r>
                      <a:endParaRPr lang="en-US" dirty="0"/>
                    </a:p>
                  </a:txBody>
                  <a:tcPr/>
                </a:tc>
                <a:tc>
                  <a:txBody>
                    <a:bodyPr/>
                    <a:lstStyle/>
                    <a:p>
                      <a:r>
                        <a:rPr lang="en-US" dirty="0" smtClean="0"/>
                        <a:t>MUMBAI</a:t>
                      </a:r>
                      <a:endParaRPr lang="en-US" dirty="0"/>
                    </a:p>
                  </a:txBody>
                  <a:tcPr/>
                </a:tc>
                <a:tc>
                  <a:txBody>
                    <a:bodyPr/>
                    <a:lstStyle/>
                    <a:p>
                      <a:r>
                        <a:rPr lang="en-US" dirty="0" smtClean="0"/>
                        <a:t>CHENNAI</a:t>
                      </a:r>
                      <a:endParaRPr lang="en-US" dirty="0"/>
                    </a:p>
                  </a:txBody>
                  <a:tcPr/>
                </a:tc>
                <a:tc>
                  <a:txBody>
                    <a:bodyPr/>
                    <a:lstStyle/>
                    <a:p>
                      <a:r>
                        <a:rPr lang="en-US" dirty="0" smtClean="0"/>
                        <a:t>HYDERABAD</a:t>
                      </a:r>
                      <a:endParaRPr lang="en-US" dirty="0"/>
                    </a:p>
                  </a:txBody>
                  <a:tcPr/>
                </a:tc>
                <a:tc>
                  <a:txBody>
                    <a:bodyPr/>
                    <a:lstStyle/>
                    <a:p>
                      <a:r>
                        <a:rPr lang="en-US" dirty="0" smtClean="0"/>
                        <a:t>LUCKNOW</a:t>
                      </a:r>
                      <a:endParaRPr lang="en-US" dirty="0"/>
                    </a:p>
                  </a:txBody>
                  <a:tcPr/>
                </a:tc>
                <a:tc>
                  <a:txBody>
                    <a:bodyPr/>
                    <a:lstStyle/>
                    <a:p>
                      <a:r>
                        <a:rPr lang="en-US" dirty="0" smtClean="0"/>
                        <a:t>LUDHIANA</a:t>
                      </a:r>
                      <a:endParaRPr lang="en-US" dirty="0"/>
                    </a:p>
                  </a:txBody>
                  <a:tcPr/>
                </a:tc>
              </a:tr>
              <a:tr h="370840">
                <a:tc>
                  <a:txBody>
                    <a:bodyPr/>
                    <a:lstStyle/>
                    <a:p>
                      <a:r>
                        <a:rPr lang="en-US" dirty="0" smtClean="0"/>
                        <a:t>Minimum</a:t>
                      </a:r>
                      <a:endParaRPr lang="en-US" dirty="0"/>
                    </a:p>
                  </a:txBody>
                  <a:tcPr/>
                </a:tc>
                <a:tc>
                  <a:txBody>
                    <a:bodyPr/>
                    <a:lstStyle/>
                    <a:p>
                      <a:r>
                        <a:rPr lang="en-US" dirty="0" smtClean="0"/>
                        <a:t>283</a:t>
                      </a:r>
                      <a:endParaRPr lang="en-US" dirty="0"/>
                    </a:p>
                  </a:txBody>
                  <a:tcPr/>
                </a:tc>
                <a:tc>
                  <a:txBody>
                    <a:bodyPr/>
                    <a:lstStyle/>
                    <a:p>
                      <a:r>
                        <a:rPr lang="en-US" dirty="0" smtClean="0"/>
                        <a:t>935</a:t>
                      </a:r>
                      <a:endParaRPr lang="en-US" dirty="0"/>
                    </a:p>
                  </a:txBody>
                  <a:tcPr/>
                </a:tc>
                <a:tc>
                  <a:txBody>
                    <a:bodyPr/>
                    <a:lstStyle/>
                    <a:p>
                      <a:r>
                        <a:rPr lang="en-US" dirty="0" smtClean="0"/>
                        <a:t>2898</a:t>
                      </a:r>
                      <a:endParaRPr lang="en-US" dirty="0"/>
                    </a:p>
                  </a:txBody>
                  <a:tcPr/>
                </a:tc>
                <a:tc>
                  <a:txBody>
                    <a:bodyPr/>
                    <a:lstStyle/>
                    <a:p>
                      <a:r>
                        <a:rPr lang="en-US" dirty="0" smtClean="0"/>
                        <a:t>900</a:t>
                      </a:r>
                      <a:endParaRPr lang="en-US" dirty="0"/>
                    </a:p>
                  </a:txBody>
                  <a:tcPr/>
                </a:tc>
                <a:tc>
                  <a:txBody>
                    <a:bodyPr/>
                    <a:lstStyle/>
                    <a:p>
                      <a:r>
                        <a:rPr lang="en-US" dirty="0" smtClean="0"/>
                        <a:t>NA</a:t>
                      </a:r>
                      <a:endParaRPr lang="en-US" dirty="0"/>
                    </a:p>
                  </a:txBody>
                  <a:tcPr/>
                </a:tc>
              </a:tr>
              <a:tr h="370840">
                <a:tc>
                  <a:txBody>
                    <a:bodyPr/>
                    <a:lstStyle/>
                    <a:p>
                      <a:r>
                        <a:rPr lang="en-US" dirty="0" smtClean="0"/>
                        <a:t>Maximum</a:t>
                      </a:r>
                      <a:endParaRPr lang="en-US" dirty="0"/>
                    </a:p>
                  </a:txBody>
                  <a:tcPr/>
                </a:tc>
                <a:tc>
                  <a:txBody>
                    <a:bodyPr/>
                    <a:lstStyle/>
                    <a:p>
                      <a:r>
                        <a:rPr lang="en-US" dirty="0" smtClean="0"/>
                        <a:t>7500</a:t>
                      </a:r>
                      <a:endParaRPr lang="en-US" dirty="0"/>
                    </a:p>
                  </a:txBody>
                  <a:tcPr/>
                </a:tc>
                <a:tc>
                  <a:txBody>
                    <a:bodyPr/>
                    <a:lstStyle/>
                    <a:p>
                      <a:r>
                        <a:rPr lang="en-US" dirty="0" smtClean="0"/>
                        <a:t>71671</a:t>
                      </a:r>
                      <a:endParaRPr lang="en-US" dirty="0"/>
                    </a:p>
                  </a:txBody>
                  <a:tcPr/>
                </a:tc>
                <a:tc>
                  <a:txBody>
                    <a:bodyPr/>
                    <a:lstStyle/>
                    <a:p>
                      <a:r>
                        <a:rPr lang="en-US" dirty="0" smtClean="0"/>
                        <a:t>6000</a:t>
                      </a:r>
                      <a:endParaRPr lang="en-US" dirty="0"/>
                    </a:p>
                  </a:txBody>
                  <a:tcPr/>
                </a:tc>
                <a:tc>
                  <a:txBody>
                    <a:bodyPr/>
                    <a:lstStyle/>
                    <a:p>
                      <a:r>
                        <a:rPr lang="en-US" dirty="0" smtClean="0"/>
                        <a:t>8000</a:t>
                      </a:r>
                      <a:endParaRPr lang="en-US" dirty="0"/>
                    </a:p>
                  </a:txBody>
                  <a:tcPr/>
                </a:tc>
                <a:tc>
                  <a:txBody>
                    <a:bodyPr/>
                    <a:lstStyle/>
                    <a:p>
                      <a:r>
                        <a:rPr lang="en-US" dirty="0" smtClean="0"/>
                        <a:t>NA</a:t>
                      </a:r>
                      <a:endParaRPr lang="en-US" dirty="0"/>
                    </a:p>
                  </a:txBody>
                  <a:tcPr/>
                </a:tc>
              </a:tr>
              <a:tr h="370840">
                <a:tc>
                  <a:txBody>
                    <a:bodyPr/>
                    <a:lstStyle/>
                    <a:p>
                      <a:r>
                        <a:rPr lang="en-US" dirty="0" smtClean="0"/>
                        <a:t>Mean</a:t>
                      </a:r>
                      <a:endParaRPr lang="en-US" dirty="0"/>
                    </a:p>
                  </a:txBody>
                  <a:tcPr/>
                </a:tc>
                <a:tc>
                  <a:txBody>
                    <a:bodyPr/>
                    <a:lstStyle/>
                    <a:p>
                      <a:r>
                        <a:rPr lang="en-US" dirty="0" smtClean="0"/>
                        <a:t>4078</a:t>
                      </a:r>
                      <a:endParaRPr lang="en-US" dirty="0"/>
                    </a:p>
                  </a:txBody>
                  <a:tcPr/>
                </a:tc>
                <a:tc>
                  <a:txBody>
                    <a:bodyPr/>
                    <a:lstStyle/>
                    <a:p>
                      <a:r>
                        <a:rPr lang="en-US" dirty="0" smtClean="0"/>
                        <a:t>6201</a:t>
                      </a:r>
                      <a:endParaRPr lang="en-US" dirty="0"/>
                    </a:p>
                  </a:txBody>
                  <a:tcPr/>
                </a:tc>
                <a:tc>
                  <a:txBody>
                    <a:bodyPr/>
                    <a:lstStyle/>
                    <a:p>
                      <a:r>
                        <a:rPr lang="en-US" dirty="0" smtClean="0"/>
                        <a:t>5489</a:t>
                      </a:r>
                      <a:endParaRPr lang="en-US" dirty="0"/>
                    </a:p>
                  </a:txBody>
                  <a:tcPr/>
                </a:tc>
                <a:tc>
                  <a:txBody>
                    <a:bodyPr/>
                    <a:lstStyle/>
                    <a:p>
                      <a:r>
                        <a:rPr lang="en-US" dirty="0" smtClean="0"/>
                        <a:t>3017</a:t>
                      </a:r>
                      <a:endParaRPr lang="en-US" dirty="0"/>
                    </a:p>
                  </a:txBody>
                  <a:tcPr/>
                </a:tc>
                <a:tc>
                  <a:txBody>
                    <a:bodyPr/>
                    <a:lstStyle/>
                    <a:p>
                      <a:r>
                        <a:rPr lang="en-US" dirty="0" smtClean="0"/>
                        <a:t>NA</a:t>
                      </a:r>
                      <a:endParaRPr lang="en-US" dirty="0"/>
                    </a:p>
                  </a:txBody>
                  <a:tcPr/>
                </a:tc>
              </a:tr>
              <a:tr h="370840">
                <a:tc>
                  <a:txBody>
                    <a:bodyPr/>
                    <a:lstStyle/>
                    <a:p>
                      <a:r>
                        <a:rPr lang="en-US" dirty="0" smtClean="0"/>
                        <a:t>Median</a:t>
                      </a:r>
                      <a:endParaRPr lang="en-US" dirty="0"/>
                    </a:p>
                  </a:txBody>
                  <a:tcPr/>
                </a:tc>
                <a:tc>
                  <a:txBody>
                    <a:bodyPr/>
                    <a:lstStyle/>
                    <a:p>
                      <a:r>
                        <a:rPr lang="en-US" dirty="0" smtClean="0"/>
                        <a:t>4147</a:t>
                      </a:r>
                      <a:endParaRPr lang="en-US" dirty="0"/>
                    </a:p>
                  </a:txBody>
                  <a:tcPr/>
                </a:tc>
                <a:tc>
                  <a:txBody>
                    <a:bodyPr/>
                    <a:lstStyle/>
                    <a:p>
                      <a:r>
                        <a:rPr lang="en-US" dirty="0" smtClean="0"/>
                        <a:t>2216</a:t>
                      </a:r>
                      <a:endParaRPr lang="en-US" dirty="0"/>
                    </a:p>
                  </a:txBody>
                  <a:tcPr/>
                </a:tc>
                <a:tc>
                  <a:txBody>
                    <a:bodyPr/>
                    <a:lstStyle/>
                    <a:p>
                      <a:r>
                        <a:rPr lang="en-US" dirty="0" smtClean="0"/>
                        <a:t>5578</a:t>
                      </a:r>
                      <a:endParaRPr lang="en-US" dirty="0"/>
                    </a:p>
                  </a:txBody>
                  <a:tcPr/>
                </a:tc>
                <a:tc>
                  <a:txBody>
                    <a:bodyPr/>
                    <a:lstStyle/>
                    <a:p>
                      <a:r>
                        <a:rPr lang="en-US" dirty="0" smtClean="0"/>
                        <a:t>2560</a:t>
                      </a:r>
                      <a:endParaRPr lang="en-US" dirty="0"/>
                    </a:p>
                  </a:txBody>
                  <a:tcPr/>
                </a:tc>
                <a:tc>
                  <a:txBody>
                    <a:bodyPr/>
                    <a:lstStyle/>
                    <a:p>
                      <a:r>
                        <a:rPr lang="en-US" dirty="0" smtClean="0"/>
                        <a:t>NA</a:t>
                      </a:r>
                      <a:endParaRPr lang="en-US" dirty="0"/>
                    </a:p>
                  </a:txBody>
                  <a:tcPr/>
                </a:tc>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xmlns="" val="27884697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CC3300"/>
                </a:solidFill>
              </a:rPr>
              <a:t>CHELATORS</a:t>
            </a:r>
            <a:endParaRPr lang="en-US" sz="4000" b="1" dirty="0">
              <a:solidFill>
                <a:srgbClr val="CC33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151228888"/>
              </p:ext>
            </p:extLst>
          </p:nvPr>
        </p:nvGraphicFramePr>
        <p:xfrm>
          <a:off x="457200" y="1600200"/>
          <a:ext cx="8229600" cy="422148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endParaRPr lang="en-US" dirty="0"/>
                    </a:p>
                  </a:txBody>
                  <a:tcPr/>
                </a:tc>
                <a:tc>
                  <a:txBody>
                    <a:bodyPr/>
                    <a:lstStyle/>
                    <a:p>
                      <a:r>
                        <a:rPr lang="en-US" dirty="0" smtClean="0"/>
                        <a:t>DESFERAL</a:t>
                      </a:r>
                      <a:endParaRPr lang="en-US" dirty="0"/>
                    </a:p>
                  </a:txBody>
                  <a:tcPr/>
                </a:tc>
                <a:tc>
                  <a:txBody>
                    <a:bodyPr/>
                    <a:lstStyle/>
                    <a:p>
                      <a:r>
                        <a:rPr lang="en-US" dirty="0" smtClean="0"/>
                        <a:t>KELFER</a:t>
                      </a:r>
                      <a:endParaRPr lang="en-US" dirty="0"/>
                    </a:p>
                  </a:txBody>
                  <a:tcPr/>
                </a:tc>
                <a:tc>
                  <a:txBody>
                    <a:bodyPr/>
                    <a:lstStyle/>
                    <a:p>
                      <a:r>
                        <a:rPr lang="en-US" dirty="0" smtClean="0"/>
                        <a:t>DESIROX</a:t>
                      </a:r>
                      <a:endParaRPr lang="en-US" dirty="0"/>
                    </a:p>
                  </a:txBody>
                  <a:tcPr/>
                </a:tc>
                <a:tc>
                  <a:txBody>
                    <a:bodyPr/>
                    <a:lstStyle/>
                    <a:p>
                      <a:r>
                        <a:rPr lang="en-US" dirty="0" smtClean="0"/>
                        <a:t>ASUNRA</a:t>
                      </a:r>
                      <a:endParaRPr lang="en-US" dirty="0"/>
                    </a:p>
                  </a:txBody>
                  <a:tcPr/>
                </a:tc>
              </a:tr>
              <a:tr h="370840">
                <a:tc>
                  <a:txBody>
                    <a:bodyPr/>
                    <a:lstStyle/>
                    <a:p>
                      <a:r>
                        <a:rPr lang="en-US" dirty="0" smtClean="0"/>
                        <a:t>Mode</a:t>
                      </a:r>
                      <a:r>
                        <a:rPr lang="en-US" baseline="0" dirty="0" smtClean="0"/>
                        <a:t> of Administration</a:t>
                      </a:r>
                      <a:endParaRPr lang="en-US" dirty="0"/>
                    </a:p>
                  </a:txBody>
                  <a:tcPr/>
                </a:tc>
                <a:tc>
                  <a:txBody>
                    <a:bodyPr/>
                    <a:lstStyle/>
                    <a:p>
                      <a:r>
                        <a:rPr lang="en-US" dirty="0" smtClean="0"/>
                        <a:t>SC with syringe driver over 8 – 10 hours</a:t>
                      </a:r>
                      <a:endParaRPr lang="en-US" dirty="0"/>
                    </a:p>
                  </a:txBody>
                  <a:tcPr/>
                </a:tc>
                <a:tc>
                  <a:txBody>
                    <a:bodyPr/>
                    <a:lstStyle/>
                    <a:p>
                      <a:r>
                        <a:rPr lang="en-US" dirty="0" smtClean="0"/>
                        <a:t>Oral </a:t>
                      </a:r>
                      <a:endParaRPr lang="en-US" dirty="0"/>
                    </a:p>
                  </a:txBody>
                  <a:tcPr/>
                </a:tc>
                <a:tc>
                  <a:txBody>
                    <a:bodyPr/>
                    <a:lstStyle/>
                    <a:p>
                      <a:r>
                        <a:rPr lang="en-US" dirty="0" smtClean="0"/>
                        <a:t>Oral</a:t>
                      </a:r>
                      <a:endParaRPr lang="en-US" dirty="0"/>
                    </a:p>
                  </a:txBody>
                  <a:tcPr/>
                </a:tc>
                <a:tc>
                  <a:txBody>
                    <a:bodyPr/>
                    <a:lstStyle/>
                    <a:p>
                      <a:r>
                        <a:rPr lang="en-US" dirty="0" smtClean="0"/>
                        <a:t>Oral </a:t>
                      </a:r>
                      <a:endParaRPr lang="en-US" dirty="0"/>
                    </a:p>
                  </a:txBody>
                  <a:tcPr/>
                </a:tc>
              </a:tr>
              <a:tr h="370840">
                <a:tc>
                  <a:txBody>
                    <a:bodyPr/>
                    <a:lstStyle/>
                    <a:p>
                      <a:r>
                        <a:rPr lang="en-US" dirty="0" smtClean="0"/>
                        <a:t>Cost / month in Rupees</a:t>
                      </a:r>
                      <a:endParaRPr lang="en-US" dirty="0"/>
                    </a:p>
                  </a:txBody>
                  <a:tcPr/>
                </a:tc>
                <a:tc>
                  <a:txBody>
                    <a:bodyPr/>
                    <a:lstStyle/>
                    <a:p>
                      <a:r>
                        <a:rPr lang="en-US" dirty="0" smtClean="0"/>
                        <a:t>15000</a:t>
                      </a:r>
                      <a:endParaRPr lang="en-US" dirty="0"/>
                    </a:p>
                  </a:txBody>
                  <a:tcPr/>
                </a:tc>
                <a:tc>
                  <a:txBody>
                    <a:bodyPr/>
                    <a:lstStyle/>
                    <a:p>
                      <a:r>
                        <a:rPr lang="en-US" dirty="0" smtClean="0"/>
                        <a:t>3000</a:t>
                      </a:r>
                      <a:endParaRPr lang="en-US" dirty="0"/>
                    </a:p>
                  </a:txBody>
                  <a:tcPr/>
                </a:tc>
                <a:tc>
                  <a:txBody>
                    <a:bodyPr/>
                    <a:lstStyle/>
                    <a:p>
                      <a:r>
                        <a:rPr lang="en-US" dirty="0" smtClean="0"/>
                        <a:t>4000</a:t>
                      </a:r>
                      <a:endParaRPr lang="en-US" dirty="0"/>
                    </a:p>
                  </a:txBody>
                  <a:tcPr/>
                </a:tc>
                <a:tc>
                  <a:txBody>
                    <a:bodyPr/>
                    <a:lstStyle/>
                    <a:p>
                      <a:r>
                        <a:rPr lang="en-US" dirty="0" smtClean="0"/>
                        <a:t>9000</a:t>
                      </a:r>
                      <a:endParaRPr lang="en-US" dirty="0"/>
                    </a:p>
                  </a:txBody>
                  <a:tcPr/>
                </a:tc>
              </a:tr>
              <a:tr h="370840">
                <a:tc>
                  <a:txBody>
                    <a:bodyPr/>
                    <a:lstStyle/>
                    <a:p>
                      <a:r>
                        <a:rPr lang="en-US" dirty="0" smtClean="0"/>
                        <a:t>Manufacturer</a:t>
                      </a:r>
                      <a:endParaRPr lang="en-US" dirty="0"/>
                    </a:p>
                  </a:txBody>
                  <a:tcPr/>
                </a:tc>
                <a:tc>
                  <a:txBody>
                    <a:bodyPr/>
                    <a:lstStyle/>
                    <a:p>
                      <a:r>
                        <a:rPr lang="en-US" dirty="0" smtClean="0"/>
                        <a:t>Novartis</a:t>
                      </a:r>
                      <a:endParaRPr lang="en-US" dirty="0"/>
                    </a:p>
                  </a:txBody>
                  <a:tcPr/>
                </a:tc>
                <a:tc>
                  <a:txBody>
                    <a:bodyPr/>
                    <a:lstStyle/>
                    <a:p>
                      <a:r>
                        <a:rPr lang="en-US" dirty="0" smtClean="0"/>
                        <a:t>Cipla</a:t>
                      </a:r>
                      <a:endParaRPr lang="en-US" dirty="0"/>
                    </a:p>
                  </a:txBody>
                  <a:tcPr/>
                </a:tc>
                <a:tc>
                  <a:txBody>
                    <a:bodyPr/>
                    <a:lstStyle/>
                    <a:p>
                      <a:r>
                        <a:rPr lang="en-US" dirty="0" smtClean="0"/>
                        <a:t>Cipla</a:t>
                      </a:r>
                      <a:endParaRPr lang="en-US" dirty="0"/>
                    </a:p>
                  </a:txBody>
                  <a:tcPr/>
                </a:tc>
                <a:tc>
                  <a:txBody>
                    <a:bodyPr/>
                    <a:lstStyle/>
                    <a:p>
                      <a:r>
                        <a:rPr lang="en-US" dirty="0" smtClean="0"/>
                        <a:t>Novartis</a:t>
                      </a:r>
                      <a:endParaRPr lang="en-US" dirty="0"/>
                    </a:p>
                  </a:txBody>
                  <a:tcPr/>
                </a:tc>
              </a:tr>
              <a:tr h="370840">
                <a:tc>
                  <a:txBody>
                    <a:bodyPr/>
                    <a:lstStyle/>
                    <a:p>
                      <a:r>
                        <a:rPr lang="en-US" dirty="0" smtClean="0"/>
                        <a:t>Advantage</a:t>
                      </a:r>
                      <a:endParaRPr lang="en-US" dirty="0"/>
                    </a:p>
                  </a:txBody>
                  <a:tcPr/>
                </a:tc>
                <a:tc>
                  <a:txBody>
                    <a:bodyPr/>
                    <a:lstStyle/>
                    <a:p>
                      <a:r>
                        <a:rPr lang="en-US" dirty="0" smtClean="0"/>
                        <a:t>Removes iron from other parts of body</a:t>
                      </a:r>
                      <a:endParaRPr lang="en-US" dirty="0"/>
                    </a:p>
                  </a:txBody>
                  <a:tcPr/>
                </a:tc>
                <a:tc>
                  <a:txBody>
                    <a:bodyPr/>
                    <a:lstStyle/>
                    <a:p>
                      <a:r>
                        <a:rPr lang="en-US" dirty="0" smtClean="0"/>
                        <a:t>Removes</a:t>
                      </a:r>
                      <a:r>
                        <a:rPr lang="en-US" baseline="0" dirty="0" smtClean="0"/>
                        <a:t> iron from heart</a:t>
                      </a:r>
                      <a:endParaRPr lang="en-US" dirty="0"/>
                    </a:p>
                  </a:txBody>
                  <a:tcPr/>
                </a:tc>
                <a:tc>
                  <a:txBody>
                    <a:bodyPr/>
                    <a:lstStyle/>
                    <a:p>
                      <a:r>
                        <a:rPr lang="en-US" dirty="0" smtClean="0"/>
                        <a:t>Water soluble,</a:t>
                      </a:r>
                      <a:r>
                        <a:rPr lang="en-US" baseline="0" dirty="0" smtClean="0"/>
                        <a:t> iron excretes through faeces</a:t>
                      </a:r>
                      <a:endParaRPr lang="en-US" dirty="0"/>
                    </a:p>
                  </a:txBody>
                  <a:tcPr/>
                </a:tc>
                <a:tc>
                  <a:txBody>
                    <a:bodyPr/>
                    <a:lstStyle/>
                    <a:p>
                      <a:r>
                        <a:rPr lang="en-US" dirty="0" smtClean="0"/>
                        <a:t>Water soluble,</a:t>
                      </a:r>
                      <a:r>
                        <a:rPr lang="en-US" baseline="0" dirty="0" smtClean="0"/>
                        <a:t> iron excretes through faeces</a:t>
                      </a:r>
                      <a:endParaRPr lang="en-US" dirty="0"/>
                    </a:p>
                  </a:txBody>
                  <a:tcPr/>
                </a:tc>
              </a:tr>
              <a:tr h="370840">
                <a:tc>
                  <a:txBody>
                    <a:bodyPr/>
                    <a:lstStyle/>
                    <a:p>
                      <a:r>
                        <a:rPr lang="en-US" dirty="0" smtClean="0"/>
                        <a:t>Disadvantage</a:t>
                      </a:r>
                      <a:endParaRPr lang="en-US" dirty="0"/>
                    </a:p>
                  </a:txBody>
                  <a:tcPr/>
                </a:tc>
                <a:tc>
                  <a:txBody>
                    <a:bodyPr/>
                    <a:lstStyle/>
                    <a:p>
                      <a:r>
                        <a:rPr lang="en-US" dirty="0" smtClean="0"/>
                        <a:t>Painful</a:t>
                      </a:r>
                      <a:r>
                        <a:rPr lang="en-US" baseline="0" dirty="0" smtClean="0"/>
                        <a:t> SC with syringe driver</a:t>
                      </a:r>
                      <a:endParaRPr lang="en-US" dirty="0"/>
                    </a:p>
                  </a:txBody>
                  <a:tcPr/>
                </a:tc>
                <a:tc>
                  <a:txBody>
                    <a:bodyPr/>
                    <a:lstStyle/>
                    <a:p>
                      <a:r>
                        <a:rPr lang="en-US" dirty="0" smtClean="0"/>
                        <a:t>Joint pains,</a:t>
                      </a:r>
                      <a:r>
                        <a:rPr lang="en-US" baseline="0" dirty="0" smtClean="0"/>
                        <a:t> neutropenia</a:t>
                      </a:r>
                      <a:endParaRPr lang="en-US" dirty="0"/>
                    </a:p>
                  </a:txBody>
                  <a:tcPr/>
                </a:tc>
                <a:tc>
                  <a:txBody>
                    <a:bodyPr/>
                    <a:lstStyle/>
                    <a:p>
                      <a:r>
                        <a:rPr lang="en-US" dirty="0" smtClean="0"/>
                        <a:t>Not known</a:t>
                      </a:r>
                      <a:endParaRPr lang="en-US" dirty="0"/>
                    </a:p>
                  </a:txBody>
                  <a:tcPr/>
                </a:tc>
                <a:tc>
                  <a:txBody>
                    <a:bodyPr/>
                    <a:lstStyle/>
                    <a:p>
                      <a:r>
                        <a:rPr lang="en-US" dirty="0" smtClean="0"/>
                        <a:t>Not known</a:t>
                      </a:r>
                      <a:endParaRPr lang="en-US" dirty="0"/>
                    </a:p>
                  </a:txBody>
                  <a:tcPr/>
                </a:tc>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xmlns="" val="35812183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en-US" sz="4000" b="1" dirty="0" smtClean="0">
                <a:solidFill>
                  <a:srgbClr val="CC3300"/>
                </a:solidFill>
              </a:rPr>
              <a:t>In Mumbai</a:t>
            </a:r>
            <a:endParaRPr lang="en-IN" sz="4000" b="1" dirty="0">
              <a:solidFill>
                <a:srgbClr val="CC3300"/>
              </a:solidFill>
            </a:endParaRPr>
          </a:p>
        </p:txBody>
      </p:sp>
      <p:sp>
        <p:nvSpPr>
          <p:cNvPr id="3" name="Content Placeholder 2"/>
          <p:cNvSpPr>
            <a:spLocks noGrp="1"/>
          </p:cNvSpPr>
          <p:nvPr>
            <p:ph idx="1"/>
          </p:nvPr>
        </p:nvSpPr>
        <p:spPr>
          <a:xfrm>
            <a:off x="457200" y="1546243"/>
            <a:ext cx="8229600" cy="4525963"/>
          </a:xfrm>
        </p:spPr>
        <p:txBody>
          <a:bodyPr>
            <a:normAutofit fontScale="77500" lnSpcReduction="20000"/>
          </a:bodyPr>
          <a:lstStyle/>
          <a:p>
            <a:r>
              <a:rPr lang="en-US" dirty="0" smtClean="0"/>
              <a:t>Earlier patients receiving transfusions in public hospitals in the city eg. St. George, KEM, Wadia, Sion Hospital</a:t>
            </a:r>
          </a:p>
          <a:p>
            <a:endParaRPr lang="en-US" dirty="0" smtClean="0"/>
          </a:p>
          <a:p>
            <a:r>
              <a:rPr lang="en-US" dirty="0" smtClean="0"/>
              <a:t>However most of these were unmonitored where patients went to the blood banks and receive transfusion</a:t>
            </a:r>
          </a:p>
          <a:p>
            <a:endParaRPr lang="en-US" dirty="0" smtClean="0"/>
          </a:p>
          <a:p>
            <a:r>
              <a:rPr lang="en-US" dirty="0" smtClean="0"/>
              <a:t>THINK  Foundation set up 12 day care centre in Mumbai to facilitate transfusions, close to the residence and under medical supervision, with regular yearly screening for infections, monitoring chelation, growth etc </a:t>
            </a:r>
          </a:p>
          <a:p>
            <a:endParaRPr lang="en-US" dirty="0" smtClean="0"/>
          </a:p>
          <a:p>
            <a:r>
              <a:rPr lang="en-US" dirty="0" smtClean="0"/>
              <a:t>THINK Foundation - advocacy for NAT testing of blood which has been implemented in some Centres</a:t>
            </a:r>
          </a:p>
          <a:p>
            <a:endParaRPr lang="en-IN" dirty="0" smtClean="0"/>
          </a:p>
          <a:p>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solidFill>
                  <a:srgbClr val="CC3300"/>
                </a:solidFill>
              </a:rPr>
              <a:t>Summarising…</a:t>
            </a:r>
            <a:br>
              <a:rPr lang="en-US" sz="3600" b="1" dirty="0" smtClean="0">
                <a:solidFill>
                  <a:srgbClr val="CC3300"/>
                </a:solidFill>
              </a:rPr>
            </a:br>
            <a:r>
              <a:rPr lang="en-US" sz="3600" b="1" dirty="0" smtClean="0">
                <a:solidFill>
                  <a:srgbClr val="CC3300"/>
                </a:solidFill>
              </a:rPr>
              <a:t>Thalassemia major and HCV infection</a:t>
            </a:r>
            <a:endParaRPr lang="en-IN" sz="3600" b="1" dirty="0">
              <a:solidFill>
                <a:srgbClr val="CC3300"/>
              </a:solidFill>
            </a:endParaRPr>
          </a:p>
        </p:txBody>
      </p:sp>
      <p:sp>
        <p:nvSpPr>
          <p:cNvPr id="3" name="Content Placeholder 2"/>
          <p:cNvSpPr>
            <a:spLocks noGrp="1"/>
          </p:cNvSpPr>
          <p:nvPr>
            <p:ph idx="1"/>
          </p:nvPr>
        </p:nvSpPr>
        <p:spPr/>
        <p:txBody>
          <a:bodyPr>
            <a:normAutofit fontScale="70000" lnSpcReduction="20000"/>
          </a:bodyPr>
          <a:lstStyle/>
          <a:p>
            <a:r>
              <a:rPr lang="en-US" dirty="0" smtClean="0"/>
              <a:t>Overall reduction in HCV prevalence compared to a decade back</a:t>
            </a:r>
          </a:p>
          <a:p>
            <a:r>
              <a:rPr lang="en-US" dirty="0" smtClean="0"/>
              <a:t>However, continuing infection despite mandatory testing</a:t>
            </a:r>
          </a:p>
          <a:p>
            <a:r>
              <a:rPr lang="en-US" dirty="0" smtClean="0"/>
              <a:t>Higher incidence in North India compared to the rest of the country</a:t>
            </a:r>
          </a:p>
          <a:p>
            <a:r>
              <a:rPr lang="en-US" dirty="0" smtClean="0"/>
              <a:t>Small proportion  of patients receive  treatment</a:t>
            </a:r>
          </a:p>
          <a:p>
            <a:r>
              <a:rPr lang="en-US" dirty="0" smtClean="0"/>
              <a:t>SVR is better achieved with combination therapy of Pegylated Interferon with Ribavarin v/s Pegylated Interferon alone</a:t>
            </a:r>
            <a:endParaRPr lang="en-US" dirty="0"/>
          </a:p>
          <a:p>
            <a:r>
              <a:rPr lang="en-US" dirty="0" smtClean="0"/>
              <a:t>Most patients are not adequately chelated; </a:t>
            </a:r>
          </a:p>
          <a:p>
            <a:r>
              <a:rPr lang="en-US" dirty="0" smtClean="0"/>
              <a:t>Effect of chelation on treatment response needs to be studied</a:t>
            </a:r>
          </a:p>
          <a:p>
            <a:r>
              <a:rPr lang="en-US" dirty="0" smtClean="0"/>
              <a:t>Need for overall focused care of thalassemic children including growth, iron overload related heart problems, infections and psychological problems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CC3300"/>
                </a:solidFill>
              </a:rPr>
              <a:t>Thalassemia Major and Hepatitis C</a:t>
            </a:r>
            <a:endParaRPr lang="en-IN" sz="3200" b="1" dirty="0">
              <a:solidFill>
                <a:srgbClr val="CC33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760557"/>
            <a:ext cx="8229600" cy="4525963"/>
          </a:xfrm>
        </p:spPr>
        <p:txBody>
          <a:bodyPr>
            <a:normAutofit/>
          </a:bodyPr>
          <a:lstStyle/>
          <a:p>
            <a:r>
              <a:rPr lang="en-IN" sz="2400" dirty="0" smtClean="0">
                <a:solidFill>
                  <a:schemeClr val="tx1">
                    <a:lumMod val="85000"/>
                    <a:lumOff val="15000"/>
                  </a:schemeClr>
                </a:solidFill>
                <a:latin typeface="Arial" pitchFamily="34" charset="0"/>
                <a:ea typeface="Segoe UI" pitchFamily="34" charset="0"/>
                <a:cs typeface="Arial" pitchFamily="34" charset="0"/>
              </a:rPr>
              <a:t>Average carrier rate of thalassemia in India is 3%. </a:t>
            </a:r>
          </a:p>
          <a:p>
            <a:r>
              <a:rPr lang="en-IN" sz="2400" dirty="0" smtClean="0">
                <a:solidFill>
                  <a:schemeClr val="tx1">
                    <a:lumMod val="85000"/>
                    <a:lumOff val="15000"/>
                  </a:schemeClr>
                </a:solidFill>
                <a:latin typeface="Arial" pitchFamily="34" charset="0"/>
                <a:ea typeface="Segoe UI" pitchFamily="34" charset="0"/>
                <a:cs typeface="Arial" pitchFamily="34" charset="0"/>
              </a:rPr>
              <a:t>Approx 100,000 children with </a:t>
            </a:r>
            <a:r>
              <a:rPr lang="el-GR" sz="2400" dirty="0" smtClean="0">
                <a:solidFill>
                  <a:schemeClr val="tx1">
                    <a:lumMod val="85000"/>
                    <a:lumOff val="15000"/>
                  </a:schemeClr>
                </a:solidFill>
                <a:latin typeface="Arial" pitchFamily="34" charset="0"/>
                <a:ea typeface="Segoe UI" pitchFamily="34" charset="0"/>
                <a:cs typeface="Arial" pitchFamily="34" charset="0"/>
              </a:rPr>
              <a:t>β</a:t>
            </a:r>
            <a:r>
              <a:rPr lang="en-US" sz="2400" dirty="0" smtClean="0">
                <a:solidFill>
                  <a:schemeClr val="tx1">
                    <a:lumMod val="85000"/>
                    <a:lumOff val="15000"/>
                  </a:schemeClr>
                </a:solidFill>
                <a:latin typeface="Arial" pitchFamily="34" charset="0"/>
                <a:ea typeface="Segoe UI" pitchFamily="34" charset="0"/>
                <a:cs typeface="Arial" pitchFamily="34" charset="0"/>
              </a:rPr>
              <a:t> </a:t>
            </a:r>
            <a:r>
              <a:rPr lang="en-IN" sz="2400" dirty="0" smtClean="0">
                <a:solidFill>
                  <a:schemeClr val="tx1">
                    <a:lumMod val="85000"/>
                    <a:lumOff val="15000"/>
                  </a:schemeClr>
                </a:solidFill>
                <a:latin typeface="Arial" pitchFamily="34" charset="0"/>
                <a:ea typeface="Segoe UI" pitchFamily="34" charset="0"/>
                <a:cs typeface="Arial" pitchFamily="34" charset="0"/>
              </a:rPr>
              <a:t>thalassemia major in India</a:t>
            </a:r>
            <a:endParaRPr lang="en-US" sz="2400" dirty="0" smtClean="0">
              <a:solidFill>
                <a:schemeClr val="tx1">
                  <a:lumMod val="85000"/>
                  <a:lumOff val="15000"/>
                </a:schemeClr>
              </a:solidFill>
              <a:latin typeface="Arial" pitchFamily="34" charset="0"/>
              <a:ea typeface="Segoe UI" pitchFamily="34" charset="0"/>
              <a:cs typeface="Arial" pitchFamily="34" charset="0"/>
            </a:endParaRPr>
          </a:p>
          <a:p>
            <a:r>
              <a:rPr lang="en-US" sz="2400" dirty="0" smtClean="0">
                <a:solidFill>
                  <a:schemeClr val="tx1">
                    <a:lumMod val="85000"/>
                    <a:lumOff val="15000"/>
                  </a:schemeClr>
                </a:solidFill>
                <a:latin typeface="Arial" pitchFamily="34" charset="0"/>
                <a:ea typeface="Segoe UI" pitchFamily="34" charset="0"/>
                <a:cs typeface="Arial" pitchFamily="34" charset="0"/>
              </a:rPr>
              <a:t>Estimated prevalence of HCV in general population-0.08 - 4 %</a:t>
            </a:r>
          </a:p>
          <a:p>
            <a:r>
              <a:rPr lang="en-US" sz="2400" dirty="0" smtClean="0">
                <a:solidFill>
                  <a:schemeClr val="tx1">
                    <a:lumMod val="85000"/>
                    <a:lumOff val="15000"/>
                  </a:schemeClr>
                </a:solidFill>
                <a:latin typeface="Arial" pitchFamily="34" charset="0"/>
                <a:ea typeface="Segoe UI" pitchFamily="34" charset="0"/>
                <a:cs typeface="Arial" pitchFamily="34" charset="0"/>
              </a:rPr>
              <a:t>Thalassemia major patients is a high risk group on account of being multi-transfused</a:t>
            </a:r>
          </a:p>
          <a:p>
            <a:r>
              <a:rPr lang="en-US" sz="2400" dirty="0" smtClean="0">
                <a:solidFill>
                  <a:schemeClr val="tx1">
                    <a:lumMod val="85000"/>
                    <a:lumOff val="15000"/>
                  </a:schemeClr>
                </a:solidFill>
                <a:latin typeface="Arial" pitchFamily="34" charset="0"/>
                <a:ea typeface="Segoe UI" pitchFamily="34" charset="0"/>
                <a:cs typeface="Arial" pitchFamily="34" charset="0"/>
              </a:rPr>
              <a:t>Mandatory testing of HCV was only implemented in 2001</a:t>
            </a:r>
            <a:endParaRPr lang="en-IN" sz="2400" dirty="0">
              <a:solidFill>
                <a:schemeClr val="tx1">
                  <a:lumMod val="85000"/>
                  <a:lumOff val="15000"/>
                </a:schemeClr>
              </a:solidFill>
              <a:latin typeface="Arial" pitchFamily="34" charset="0"/>
              <a:ea typeface="Segoe UI" pitchFamily="34" charset="0"/>
              <a:cs typeface="Arial" pitchFamily="34" charset="0"/>
            </a:endParaRPr>
          </a:p>
        </p:txBody>
      </p:sp>
    </p:spTree>
    <p:extLst>
      <p:ext uri="{BB962C8B-B14F-4D97-AF65-F5344CB8AC3E}">
        <p14:creationId xmlns:p14="http://schemas.microsoft.com/office/powerpoint/2010/main" xmlns="" val="35820225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CC3300"/>
                </a:solidFill>
              </a:rPr>
              <a:t>Thalassemia Major and Hepatitis C</a:t>
            </a:r>
            <a:endParaRPr lang="en-IN" sz="3600" b="1" dirty="0">
              <a:solidFill>
                <a:srgbClr val="CC3300"/>
              </a:solidFill>
            </a:endParaRPr>
          </a:p>
        </p:txBody>
      </p:sp>
      <p:sp>
        <p:nvSpPr>
          <p:cNvPr id="3" name="Content Placeholder 2"/>
          <p:cNvSpPr>
            <a:spLocks noGrp="1"/>
          </p:cNvSpPr>
          <p:nvPr>
            <p:ph idx="1"/>
          </p:nvPr>
        </p:nvSpPr>
        <p:spPr>
          <a:xfrm>
            <a:off x="457200" y="2189185"/>
            <a:ext cx="8229600" cy="4525963"/>
          </a:xfrm>
        </p:spPr>
        <p:txBody>
          <a:bodyPr wrap="none">
            <a:normAutofit/>
          </a:bodyPr>
          <a:lstStyle/>
          <a:p>
            <a:pPr>
              <a:buNone/>
            </a:pPr>
            <a:r>
              <a:rPr lang="en-US" sz="2800" dirty="0" smtClean="0">
                <a:solidFill>
                  <a:srgbClr val="CC3300"/>
                </a:solidFill>
                <a:latin typeface="Arial" pitchFamily="34" charset="0"/>
                <a:cs typeface="Arial" pitchFamily="34" charset="0"/>
              </a:rPr>
              <a:t>AIM </a:t>
            </a:r>
          </a:p>
          <a:p>
            <a:pPr>
              <a:buNone/>
            </a:pPr>
            <a:r>
              <a:rPr lang="en-US" sz="2400" dirty="0" smtClean="0">
                <a:solidFill>
                  <a:schemeClr val="tx1">
                    <a:lumMod val="85000"/>
                    <a:lumOff val="15000"/>
                  </a:schemeClr>
                </a:solidFill>
                <a:latin typeface="Arial" pitchFamily="34" charset="0"/>
                <a:cs typeface="Arial" pitchFamily="34" charset="0"/>
              </a:rPr>
              <a:t>Prevalence of Hepatitis C in multi blood transfused patients </a:t>
            </a:r>
          </a:p>
          <a:p>
            <a:pPr>
              <a:buNone/>
            </a:pPr>
            <a:r>
              <a:rPr lang="en-US" sz="2400" dirty="0" smtClean="0">
                <a:solidFill>
                  <a:schemeClr val="tx1">
                    <a:lumMod val="85000"/>
                    <a:lumOff val="15000"/>
                  </a:schemeClr>
                </a:solidFill>
                <a:latin typeface="Arial" pitchFamily="34" charset="0"/>
                <a:cs typeface="Arial" pitchFamily="34" charset="0"/>
              </a:rPr>
              <a:t>of Thalassemia Major</a:t>
            </a:r>
          </a:p>
          <a:p>
            <a:pPr marL="0" indent="0">
              <a:buNone/>
            </a:pPr>
            <a:r>
              <a:rPr lang="en-US" sz="2800" dirty="0" smtClean="0">
                <a:solidFill>
                  <a:srgbClr val="CC3300"/>
                </a:solidFill>
                <a:latin typeface="Arial" pitchFamily="34" charset="0"/>
                <a:cs typeface="Arial" pitchFamily="34" charset="0"/>
              </a:rPr>
              <a:t>DATA COLLECTED FROM</a:t>
            </a:r>
            <a:endParaRPr lang="en-US" sz="2800" dirty="0" smtClean="0">
              <a:solidFill>
                <a:schemeClr val="tx1">
                  <a:lumMod val="85000"/>
                  <a:lumOff val="15000"/>
                </a:schemeClr>
              </a:solidFill>
              <a:latin typeface="Arial" pitchFamily="34" charset="0"/>
              <a:cs typeface="Arial" pitchFamily="34" charset="0"/>
            </a:endParaRPr>
          </a:p>
          <a:p>
            <a:r>
              <a:rPr lang="en-US" sz="2400" b="1" dirty="0" smtClean="0">
                <a:solidFill>
                  <a:schemeClr val="tx1">
                    <a:lumMod val="85000"/>
                    <a:lumOff val="15000"/>
                  </a:schemeClr>
                </a:solidFill>
                <a:latin typeface="Arial" pitchFamily="34" charset="0"/>
                <a:cs typeface="Arial" pitchFamily="34" charset="0"/>
              </a:rPr>
              <a:t>THINK </a:t>
            </a:r>
            <a:r>
              <a:rPr lang="en-US" sz="2400" dirty="0" smtClean="0">
                <a:solidFill>
                  <a:schemeClr val="tx1">
                    <a:lumMod val="85000"/>
                    <a:lumOff val="15000"/>
                  </a:schemeClr>
                </a:solidFill>
                <a:latin typeface="Arial" pitchFamily="34" charset="0"/>
                <a:cs typeface="Arial" pitchFamily="34" charset="0"/>
              </a:rPr>
              <a:t>and </a:t>
            </a:r>
            <a:r>
              <a:rPr lang="en-US" sz="2400" b="1" dirty="0" smtClean="0">
                <a:solidFill>
                  <a:schemeClr val="tx1">
                    <a:lumMod val="85000"/>
                    <a:lumOff val="15000"/>
                  </a:schemeClr>
                </a:solidFill>
                <a:latin typeface="Arial" pitchFamily="34" charset="0"/>
                <a:cs typeface="Arial" pitchFamily="34" charset="0"/>
              </a:rPr>
              <a:t>Children’s Liver Foundation</a:t>
            </a:r>
            <a:r>
              <a:rPr lang="en-US" sz="2400" dirty="0" smtClean="0">
                <a:solidFill>
                  <a:schemeClr val="tx1">
                    <a:lumMod val="85000"/>
                    <a:lumOff val="15000"/>
                  </a:schemeClr>
                </a:solidFill>
                <a:latin typeface="Arial" pitchFamily="34" charset="0"/>
                <a:cs typeface="Arial" pitchFamily="34" charset="0"/>
              </a:rPr>
              <a:t>, Mumbai</a:t>
            </a:r>
          </a:p>
          <a:p>
            <a:r>
              <a:rPr lang="en-US" sz="2400" b="1" dirty="0" smtClean="0">
                <a:solidFill>
                  <a:schemeClr val="tx1">
                    <a:lumMod val="85000"/>
                    <a:lumOff val="15000"/>
                  </a:schemeClr>
                </a:solidFill>
                <a:latin typeface="Arial" pitchFamily="34" charset="0"/>
                <a:cs typeface="Arial" pitchFamily="34" charset="0"/>
              </a:rPr>
              <a:t>Thalassemia and Sickle Society</a:t>
            </a:r>
            <a:r>
              <a:rPr lang="en-US" sz="2400" dirty="0" smtClean="0">
                <a:solidFill>
                  <a:schemeClr val="tx1">
                    <a:lumMod val="85000"/>
                    <a:lumOff val="15000"/>
                  </a:schemeClr>
                </a:solidFill>
                <a:latin typeface="Arial" pitchFamily="34" charset="0"/>
                <a:cs typeface="Arial" pitchFamily="34" charset="0"/>
              </a:rPr>
              <a:t>, Hyderabad</a:t>
            </a:r>
          </a:p>
          <a:p>
            <a:r>
              <a:rPr lang="en-US" sz="2400" b="1" dirty="0" smtClean="0">
                <a:solidFill>
                  <a:schemeClr val="tx1">
                    <a:lumMod val="85000"/>
                    <a:lumOff val="15000"/>
                  </a:schemeClr>
                </a:solidFill>
                <a:latin typeface="Arial" pitchFamily="34" charset="0"/>
                <a:cs typeface="Arial" pitchFamily="34" charset="0"/>
              </a:rPr>
              <a:t>DMC Hospital</a:t>
            </a:r>
            <a:r>
              <a:rPr lang="en-US" sz="2400" dirty="0" smtClean="0">
                <a:solidFill>
                  <a:schemeClr val="tx1">
                    <a:lumMod val="85000"/>
                    <a:lumOff val="15000"/>
                  </a:schemeClr>
                </a:solidFill>
                <a:latin typeface="Arial" pitchFamily="34" charset="0"/>
                <a:cs typeface="Arial" pitchFamily="34" charset="0"/>
              </a:rPr>
              <a:t>, Ludhiana </a:t>
            </a:r>
          </a:p>
          <a:p>
            <a:r>
              <a:rPr lang="en-US" sz="2400" b="1" dirty="0" smtClean="0">
                <a:solidFill>
                  <a:schemeClr val="tx1">
                    <a:lumMod val="85000"/>
                    <a:lumOff val="15000"/>
                  </a:schemeClr>
                </a:solidFill>
                <a:latin typeface="Arial" pitchFamily="34" charset="0"/>
                <a:cs typeface="Arial" pitchFamily="34" charset="0"/>
              </a:rPr>
              <a:t>SGPGI</a:t>
            </a:r>
            <a:r>
              <a:rPr lang="en-US" sz="2400" dirty="0" smtClean="0">
                <a:solidFill>
                  <a:schemeClr val="tx1">
                    <a:lumMod val="85000"/>
                    <a:lumOff val="15000"/>
                  </a:schemeClr>
                </a:solidFill>
                <a:latin typeface="Arial" pitchFamily="34" charset="0"/>
                <a:cs typeface="Arial" pitchFamily="34" charset="0"/>
              </a:rPr>
              <a:t>, Lucknow</a:t>
            </a:r>
          </a:p>
          <a:p>
            <a:r>
              <a:rPr lang="en-US" sz="2400" b="1" dirty="0" smtClean="0">
                <a:solidFill>
                  <a:schemeClr val="tx1">
                    <a:lumMod val="85000"/>
                    <a:lumOff val="15000"/>
                  </a:schemeClr>
                </a:solidFill>
                <a:latin typeface="Arial" pitchFamily="34" charset="0"/>
                <a:cs typeface="Arial" pitchFamily="34" charset="0"/>
              </a:rPr>
              <a:t>Thalassemia Welfare Association</a:t>
            </a:r>
            <a:r>
              <a:rPr lang="en-US" sz="2400" dirty="0" smtClean="0">
                <a:solidFill>
                  <a:schemeClr val="tx1">
                    <a:lumMod val="85000"/>
                    <a:lumOff val="15000"/>
                  </a:schemeClr>
                </a:solidFill>
                <a:latin typeface="Arial" pitchFamily="34" charset="0"/>
                <a:cs typeface="Arial" pitchFamily="34" charset="0"/>
              </a:rPr>
              <a:t>, Chennai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C3300"/>
                </a:solidFill>
              </a:rPr>
              <a:t>Anti HCV Positive (%)in current survey</a:t>
            </a:r>
            <a:endParaRPr lang="en-US" b="1" dirty="0">
              <a:solidFill>
                <a:srgbClr val="CC33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384474786"/>
              </p:ext>
            </p:extLst>
          </p:nvPr>
        </p:nvGraphicFramePr>
        <p:xfrm>
          <a:off x="179512" y="2348880"/>
          <a:ext cx="8640960" cy="3312365"/>
        </p:xfrm>
        <a:graphic>
          <a:graphicData uri="http://schemas.openxmlformats.org/drawingml/2006/table">
            <a:tbl>
              <a:tblPr firstRow="1" bandRow="1">
                <a:tableStyleId>{5C22544A-7EE6-4342-B048-85BDC9FD1C3A}</a:tableStyleId>
              </a:tblPr>
              <a:tblGrid>
                <a:gridCol w="2581511"/>
                <a:gridCol w="3179129"/>
                <a:gridCol w="2880320"/>
              </a:tblGrid>
              <a:tr h="473195">
                <a:tc>
                  <a:txBody>
                    <a:bodyPr/>
                    <a:lstStyle/>
                    <a:p>
                      <a:r>
                        <a:rPr lang="en-US" dirty="0" smtClean="0"/>
                        <a:t>CENTERS</a:t>
                      </a:r>
                      <a:endParaRPr lang="en-US" dirty="0"/>
                    </a:p>
                  </a:txBody>
                  <a:tcPr/>
                </a:tc>
                <a:tc>
                  <a:txBody>
                    <a:bodyPr/>
                    <a:lstStyle/>
                    <a:p>
                      <a:r>
                        <a:rPr lang="en-US" dirty="0" smtClean="0"/>
                        <a:t> THALASSEMIA MAJOR</a:t>
                      </a:r>
                      <a:r>
                        <a:rPr lang="en-US" baseline="0" dirty="0" smtClean="0"/>
                        <a:t> PTS</a:t>
                      </a:r>
                      <a:endParaRPr lang="en-US" dirty="0"/>
                    </a:p>
                  </a:txBody>
                  <a:tcPr/>
                </a:tc>
                <a:tc>
                  <a:txBody>
                    <a:bodyPr/>
                    <a:lstStyle/>
                    <a:p>
                      <a:r>
                        <a:rPr lang="en-US" dirty="0" smtClean="0"/>
                        <a:t>ANTI HCV POSITIVE (%)</a:t>
                      </a:r>
                      <a:endParaRPr lang="en-US" dirty="0"/>
                    </a:p>
                  </a:txBody>
                  <a:tcPr/>
                </a:tc>
              </a:tr>
              <a:tr h="473195">
                <a:tc>
                  <a:txBody>
                    <a:bodyPr/>
                    <a:lstStyle/>
                    <a:p>
                      <a:r>
                        <a:rPr lang="en-US" dirty="0" smtClean="0"/>
                        <a:t>MUMBAI</a:t>
                      </a:r>
                      <a:r>
                        <a:rPr lang="en-US" baseline="0" dirty="0" smtClean="0"/>
                        <a:t> (12 DAY CARE)</a:t>
                      </a:r>
                      <a:endParaRPr lang="en-US" dirty="0"/>
                    </a:p>
                  </a:txBody>
                  <a:tcPr/>
                </a:tc>
                <a:tc>
                  <a:txBody>
                    <a:bodyPr/>
                    <a:lstStyle/>
                    <a:p>
                      <a:r>
                        <a:rPr lang="en-US" dirty="0" smtClean="0"/>
                        <a:t>953</a:t>
                      </a:r>
                      <a:endParaRPr lang="en-US" dirty="0"/>
                    </a:p>
                  </a:txBody>
                  <a:tcPr/>
                </a:tc>
                <a:tc>
                  <a:txBody>
                    <a:bodyPr/>
                    <a:lstStyle/>
                    <a:p>
                      <a:r>
                        <a:rPr lang="en-US" dirty="0" smtClean="0"/>
                        <a:t>118  (12.4)</a:t>
                      </a:r>
                      <a:endParaRPr lang="en-US" dirty="0"/>
                    </a:p>
                  </a:txBody>
                  <a:tcPr/>
                </a:tc>
              </a:tr>
              <a:tr h="473195">
                <a:tc>
                  <a:txBody>
                    <a:bodyPr/>
                    <a:lstStyle/>
                    <a:p>
                      <a:r>
                        <a:rPr lang="en-US" dirty="0" smtClean="0"/>
                        <a:t>CHENNAI </a:t>
                      </a:r>
                      <a:endParaRPr lang="en-US" dirty="0"/>
                    </a:p>
                  </a:txBody>
                  <a:tcPr/>
                </a:tc>
                <a:tc>
                  <a:txBody>
                    <a:bodyPr/>
                    <a:lstStyle/>
                    <a:p>
                      <a:r>
                        <a:rPr lang="en-US" dirty="0" smtClean="0"/>
                        <a:t>206</a:t>
                      </a:r>
                      <a:endParaRPr lang="en-US" dirty="0"/>
                    </a:p>
                  </a:txBody>
                  <a:tcPr/>
                </a:tc>
                <a:tc>
                  <a:txBody>
                    <a:bodyPr/>
                    <a:lstStyle/>
                    <a:p>
                      <a:r>
                        <a:rPr lang="en-US" dirty="0" smtClean="0"/>
                        <a:t>31 (15)</a:t>
                      </a:r>
                      <a:endParaRPr lang="en-US" dirty="0"/>
                    </a:p>
                  </a:txBody>
                  <a:tcPr/>
                </a:tc>
              </a:tr>
              <a:tr h="473195">
                <a:tc>
                  <a:txBody>
                    <a:bodyPr/>
                    <a:lstStyle/>
                    <a:p>
                      <a:r>
                        <a:rPr lang="en-US" dirty="0" smtClean="0"/>
                        <a:t>HYDERABAD</a:t>
                      </a:r>
                      <a:endParaRPr lang="en-US" dirty="0"/>
                    </a:p>
                  </a:txBody>
                  <a:tcPr/>
                </a:tc>
                <a:tc>
                  <a:txBody>
                    <a:bodyPr/>
                    <a:lstStyle/>
                    <a:p>
                      <a:r>
                        <a:rPr lang="en-US" dirty="0" smtClean="0"/>
                        <a:t>1500</a:t>
                      </a:r>
                      <a:endParaRPr lang="en-US" dirty="0"/>
                    </a:p>
                  </a:txBody>
                  <a:tcPr/>
                </a:tc>
                <a:tc>
                  <a:txBody>
                    <a:bodyPr/>
                    <a:lstStyle/>
                    <a:p>
                      <a:r>
                        <a:rPr lang="en-US" dirty="0" smtClean="0"/>
                        <a:t>8 (0.5)</a:t>
                      </a:r>
                      <a:endParaRPr lang="en-US" dirty="0"/>
                    </a:p>
                  </a:txBody>
                  <a:tcPr/>
                </a:tc>
              </a:tr>
              <a:tr h="473195">
                <a:tc>
                  <a:txBody>
                    <a:bodyPr/>
                    <a:lstStyle/>
                    <a:p>
                      <a:r>
                        <a:rPr lang="en-US" dirty="0" smtClean="0"/>
                        <a:t>LUCKNOW</a:t>
                      </a:r>
                      <a:endParaRPr lang="en-US" dirty="0"/>
                    </a:p>
                  </a:txBody>
                  <a:tcPr/>
                </a:tc>
                <a:tc>
                  <a:txBody>
                    <a:bodyPr/>
                    <a:lstStyle/>
                    <a:p>
                      <a:r>
                        <a:rPr lang="en-US" dirty="0" smtClean="0"/>
                        <a:t>308</a:t>
                      </a:r>
                      <a:endParaRPr lang="en-US" dirty="0"/>
                    </a:p>
                  </a:txBody>
                  <a:tcPr/>
                </a:tc>
                <a:tc>
                  <a:txBody>
                    <a:bodyPr/>
                    <a:lstStyle/>
                    <a:p>
                      <a:r>
                        <a:rPr lang="en-US" dirty="0" smtClean="0"/>
                        <a:t>28/242 (11.6)</a:t>
                      </a:r>
                      <a:endParaRPr lang="en-US" dirty="0"/>
                    </a:p>
                  </a:txBody>
                  <a:tcPr/>
                </a:tc>
              </a:tr>
              <a:tr h="473195">
                <a:tc>
                  <a:txBody>
                    <a:bodyPr/>
                    <a:lstStyle/>
                    <a:p>
                      <a:r>
                        <a:rPr lang="en-US" dirty="0" smtClean="0"/>
                        <a:t>LUDHIANA</a:t>
                      </a:r>
                      <a:endParaRPr lang="en-US" dirty="0"/>
                    </a:p>
                  </a:txBody>
                  <a:tcPr/>
                </a:tc>
                <a:tc>
                  <a:txBody>
                    <a:bodyPr/>
                    <a:lstStyle/>
                    <a:p>
                      <a:r>
                        <a:rPr lang="en-US" dirty="0" smtClean="0"/>
                        <a:t>192</a:t>
                      </a:r>
                      <a:endParaRPr lang="en-US" dirty="0"/>
                    </a:p>
                  </a:txBody>
                  <a:tcPr/>
                </a:tc>
                <a:tc>
                  <a:txBody>
                    <a:bodyPr/>
                    <a:lstStyle/>
                    <a:p>
                      <a:r>
                        <a:rPr lang="en-US" dirty="0" smtClean="0"/>
                        <a:t>58 (30.2)</a:t>
                      </a:r>
                      <a:endParaRPr lang="en-US" dirty="0"/>
                    </a:p>
                  </a:txBody>
                  <a:tcPr/>
                </a:tc>
              </a:tr>
              <a:tr h="473195">
                <a:tc>
                  <a:txBody>
                    <a:bodyPr/>
                    <a:lstStyle/>
                    <a:p>
                      <a:r>
                        <a:rPr lang="en-US" dirty="0" smtClean="0">
                          <a:solidFill>
                            <a:srgbClr val="FF0000"/>
                          </a:solidFill>
                        </a:rPr>
                        <a:t>TOTAL</a:t>
                      </a:r>
                      <a:endParaRPr lang="en-US" dirty="0">
                        <a:solidFill>
                          <a:srgbClr val="FF0000"/>
                        </a:solidFill>
                      </a:endParaRPr>
                    </a:p>
                  </a:txBody>
                  <a:tcPr/>
                </a:tc>
                <a:tc>
                  <a:txBody>
                    <a:bodyPr/>
                    <a:lstStyle/>
                    <a:p>
                      <a:r>
                        <a:rPr lang="en-US" dirty="0" smtClean="0">
                          <a:solidFill>
                            <a:srgbClr val="FF0000"/>
                          </a:solidFill>
                        </a:rPr>
                        <a:t>3159</a:t>
                      </a:r>
                      <a:endParaRPr lang="en-US" dirty="0">
                        <a:solidFill>
                          <a:srgbClr val="FF0000"/>
                        </a:solidFill>
                      </a:endParaRPr>
                    </a:p>
                  </a:txBody>
                  <a:tcPr/>
                </a:tc>
                <a:tc>
                  <a:txBody>
                    <a:bodyPr/>
                    <a:lstStyle/>
                    <a:p>
                      <a:r>
                        <a:rPr lang="en-US" dirty="0" smtClean="0">
                          <a:solidFill>
                            <a:srgbClr val="FF0000"/>
                          </a:solidFill>
                        </a:rPr>
                        <a:t>243 (7.7)</a:t>
                      </a:r>
                      <a:endParaRPr lang="en-US" dirty="0">
                        <a:solidFill>
                          <a:srgbClr val="FF0000"/>
                        </a:solidFill>
                      </a:endParaRPr>
                    </a:p>
                  </a:txBody>
                  <a:tcPr/>
                </a:tc>
              </a:tr>
            </a:tbl>
          </a:graphicData>
        </a:graphic>
      </p:graphicFrame>
    </p:spTree>
    <p:extLst>
      <p:ext uri="{BB962C8B-B14F-4D97-AF65-F5344CB8AC3E}">
        <p14:creationId xmlns:p14="http://schemas.microsoft.com/office/powerpoint/2010/main" xmlns="" val="21476780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US" sz="3600" b="1" dirty="0" smtClean="0">
                <a:solidFill>
                  <a:srgbClr val="CC3300"/>
                </a:solidFill>
              </a:rPr>
              <a:t>PUBLISHED DATA</a:t>
            </a:r>
            <a:endParaRPr lang="en-US" sz="3600" b="1" dirty="0">
              <a:solidFill>
                <a:srgbClr val="CC33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852636640"/>
              </p:ext>
            </p:extLst>
          </p:nvPr>
        </p:nvGraphicFramePr>
        <p:xfrm>
          <a:off x="395536" y="1268761"/>
          <a:ext cx="8291264" cy="4679919"/>
        </p:xfrm>
        <a:graphic>
          <a:graphicData uri="http://schemas.openxmlformats.org/drawingml/2006/table">
            <a:tbl>
              <a:tblPr firstRow="1" bandRow="1">
                <a:tableStyleId>{5C22544A-7EE6-4342-B048-85BDC9FD1C3A}</a:tableStyleId>
              </a:tblPr>
              <a:tblGrid>
                <a:gridCol w="2072816"/>
                <a:gridCol w="2072816"/>
                <a:gridCol w="2072816"/>
                <a:gridCol w="2072816"/>
              </a:tblGrid>
              <a:tr h="697009">
                <a:tc>
                  <a:txBody>
                    <a:bodyPr/>
                    <a:lstStyle/>
                    <a:p>
                      <a:r>
                        <a:rPr lang="en-US" dirty="0" smtClean="0"/>
                        <a:t>Author</a:t>
                      </a:r>
                      <a:endParaRPr lang="en-US" dirty="0"/>
                    </a:p>
                  </a:txBody>
                  <a:tcPr/>
                </a:tc>
                <a:tc>
                  <a:txBody>
                    <a:bodyPr/>
                    <a:lstStyle/>
                    <a:p>
                      <a:r>
                        <a:rPr lang="en-US" dirty="0" smtClean="0"/>
                        <a:t>Year</a:t>
                      </a:r>
                      <a:r>
                        <a:rPr lang="en-US" baseline="0" dirty="0" smtClean="0"/>
                        <a:t> of Publication</a:t>
                      </a:r>
                      <a:endParaRPr lang="en-US" dirty="0"/>
                    </a:p>
                  </a:txBody>
                  <a:tcPr/>
                </a:tc>
                <a:tc>
                  <a:txBody>
                    <a:bodyPr/>
                    <a:lstStyle/>
                    <a:p>
                      <a:r>
                        <a:rPr lang="en-US" dirty="0" smtClean="0"/>
                        <a:t>Geographic</a:t>
                      </a:r>
                      <a:r>
                        <a:rPr lang="en-US" baseline="0" dirty="0" smtClean="0"/>
                        <a:t> Location</a:t>
                      </a:r>
                      <a:endParaRPr lang="en-US" dirty="0"/>
                    </a:p>
                  </a:txBody>
                  <a:tcPr/>
                </a:tc>
                <a:tc>
                  <a:txBody>
                    <a:bodyPr/>
                    <a:lstStyle/>
                    <a:p>
                      <a:r>
                        <a:rPr lang="en-US" dirty="0" smtClean="0"/>
                        <a:t>% anti HCV positive</a:t>
                      </a:r>
                      <a:endParaRPr lang="en-US" dirty="0"/>
                    </a:p>
                  </a:txBody>
                  <a:tcPr/>
                </a:tc>
              </a:tr>
              <a:tr h="398291">
                <a:tc>
                  <a:txBody>
                    <a:bodyPr/>
                    <a:lstStyle/>
                    <a:p>
                      <a:r>
                        <a:rPr lang="en-US" dirty="0" smtClean="0"/>
                        <a:t>Bhattacharya DK</a:t>
                      </a:r>
                      <a:endParaRPr lang="en-US" dirty="0"/>
                    </a:p>
                  </a:txBody>
                  <a:tcPr/>
                </a:tc>
                <a:tc>
                  <a:txBody>
                    <a:bodyPr/>
                    <a:lstStyle/>
                    <a:p>
                      <a:r>
                        <a:rPr lang="en-US" dirty="0" smtClean="0"/>
                        <a:t>1991</a:t>
                      </a:r>
                      <a:endParaRPr lang="en-US" dirty="0"/>
                    </a:p>
                  </a:txBody>
                  <a:tcPr/>
                </a:tc>
                <a:tc>
                  <a:txBody>
                    <a:bodyPr/>
                    <a:lstStyle/>
                    <a:p>
                      <a:r>
                        <a:rPr lang="en-US" dirty="0" smtClean="0"/>
                        <a:t>Calcutta</a:t>
                      </a:r>
                      <a:endParaRPr lang="en-US" dirty="0"/>
                    </a:p>
                  </a:txBody>
                  <a:tcPr/>
                </a:tc>
                <a:tc>
                  <a:txBody>
                    <a:bodyPr/>
                    <a:lstStyle/>
                    <a:p>
                      <a:r>
                        <a:rPr lang="en-US" dirty="0" smtClean="0"/>
                        <a:t>14.3</a:t>
                      </a:r>
                      <a:endParaRPr lang="en-US" dirty="0"/>
                    </a:p>
                  </a:txBody>
                  <a:tcPr/>
                </a:tc>
              </a:tr>
              <a:tr h="398291">
                <a:tc>
                  <a:txBody>
                    <a:bodyPr/>
                    <a:lstStyle/>
                    <a:p>
                      <a:r>
                        <a:rPr lang="en-US" dirty="0" smtClean="0"/>
                        <a:t>Amrapurkar D</a:t>
                      </a:r>
                      <a:endParaRPr lang="en-US" dirty="0"/>
                    </a:p>
                  </a:txBody>
                  <a:tcPr/>
                </a:tc>
                <a:tc>
                  <a:txBody>
                    <a:bodyPr/>
                    <a:lstStyle/>
                    <a:p>
                      <a:r>
                        <a:rPr lang="en-US" dirty="0" smtClean="0"/>
                        <a:t>1992</a:t>
                      </a:r>
                      <a:endParaRPr lang="en-US" dirty="0"/>
                    </a:p>
                  </a:txBody>
                  <a:tcPr/>
                </a:tc>
                <a:tc>
                  <a:txBody>
                    <a:bodyPr/>
                    <a:lstStyle/>
                    <a:p>
                      <a:r>
                        <a:rPr lang="en-US" dirty="0" smtClean="0"/>
                        <a:t>Mumbai</a:t>
                      </a:r>
                      <a:endParaRPr lang="en-US" dirty="0"/>
                    </a:p>
                  </a:txBody>
                  <a:tcPr/>
                </a:tc>
                <a:tc>
                  <a:txBody>
                    <a:bodyPr/>
                    <a:lstStyle/>
                    <a:p>
                      <a:r>
                        <a:rPr lang="en-US" dirty="0" smtClean="0"/>
                        <a:t>17.5</a:t>
                      </a:r>
                      <a:endParaRPr lang="en-US" dirty="0"/>
                    </a:p>
                  </a:txBody>
                  <a:tcPr/>
                </a:tc>
              </a:tr>
              <a:tr h="398291">
                <a:tc>
                  <a:txBody>
                    <a:bodyPr/>
                    <a:lstStyle/>
                    <a:p>
                      <a:r>
                        <a:rPr lang="en-US" dirty="0" smtClean="0"/>
                        <a:t>Williams TN</a:t>
                      </a:r>
                      <a:endParaRPr lang="en-US" dirty="0"/>
                    </a:p>
                  </a:txBody>
                  <a:tcPr/>
                </a:tc>
                <a:tc>
                  <a:txBody>
                    <a:bodyPr/>
                    <a:lstStyle/>
                    <a:p>
                      <a:r>
                        <a:rPr lang="en-US" dirty="0" smtClean="0"/>
                        <a:t>1992</a:t>
                      </a:r>
                      <a:endParaRPr lang="en-US" dirty="0"/>
                    </a:p>
                  </a:txBody>
                  <a:tcPr/>
                </a:tc>
                <a:tc>
                  <a:txBody>
                    <a:bodyPr/>
                    <a:lstStyle/>
                    <a:p>
                      <a:r>
                        <a:rPr lang="en-US" dirty="0" smtClean="0"/>
                        <a:t>Delhi</a:t>
                      </a:r>
                      <a:endParaRPr lang="en-US" dirty="0"/>
                    </a:p>
                  </a:txBody>
                  <a:tcPr/>
                </a:tc>
                <a:tc>
                  <a:txBody>
                    <a:bodyPr/>
                    <a:lstStyle/>
                    <a:p>
                      <a:r>
                        <a:rPr lang="en-US" dirty="0" smtClean="0"/>
                        <a:t>11.1</a:t>
                      </a:r>
                      <a:endParaRPr lang="en-US" dirty="0"/>
                    </a:p>
                  </a:txBody>
                  <a:tcPr/>
                </a:tc>
              </a:tr>
              <a:tr h="398291">
                <a:tc>
                  <a:txBody>
                    <a:bodyPr/>
                    <a:lstStyle/>
                    <a:p>
                      <a:r>
                        <a:rPr lang="en-US" dirty="0" smtClean="0"/>
                        <a:t>Aggarwal MB</a:t>
                      </a:r>
                      <a:endParaRPr lang="en-US" dirty="0"/>
                    </a:p>
                  </a:txBody>
                  <a:tcPr/>
                </a:tc>
                <a:tc>
                  <a:txBody>
                    <a:bodyPr/>
                    <a:lstStyle/>
                    <a:p>
                      <a:r>
                        <a:rPr lang="en-US" dirty="0" smtClean="0"/>
                        <a:t>1993</a:t>
                      </a:r>
                      <a:endParaRPr lang="en-US" dirty="0"/>
                    </a:p>
                  </a:txBody>
                  <a:tcPr/>
                </a:tc>
                <a:tc>
                  <a:txBody>
                    <a:bodyPr/>
                    <a:lstStyle/>
                    <a:p>
                      <a:r>
                        <a:rPr lang="en-US" dirty="0" smtClean="0"/>
                        <a:t>Mumbai</a:t>
                      </a:r>
                      <a:endParaRPr lang="en-US" dirty="0"/>
                    </a:p>
                  </a:txBody>
                  <a:tcPr/>
                </a:tc>
                <a:tc>
                  <a:txBody>
                    <a:bodyPr/>
                    <a:lstStyle/>
                    <a:p>
                      <a:r>
                        <a:rPr lang="en-US" dirty="0" smtClean="0"/>
                        <a:t>16.7</a:t>
                      </a:r>
                      <a:endParaRPr lang="en-US" dirty="0"/>
                    </a:p>
                  </a:txBody>
                  <a:tcPr/>
                </a:tc>
              </a:tr>
              <a:tr h="398291">
                <a:tc>
                  <a:txBody>
                    <a:bodyPr/>
                    <a:lstStyle/>
                    <a:p>
                      <a:r>
                        <a:rPr lang="en-US" dirty="0" smtClean="0"/>
                        <a:t>Chopra K</a:t>
                      </a:r>
                      <a:endParaRPr lang="en-US" dirty="0"/>
                    </a:p>
                  </a:txBody>
                  <a:tcPr/>
                </a:tc>
                <a:tc>
                  <a:txBody>
                    <a:bodyPr/>
                    <a:lstStyle/>
                    <a:p>
                      <a:r>
                        <a:rPr lang="en-US" dirty="0" smtClean="0"/>
                        <a:t>1994</a:t>
                      </a:r>
                      <a:endParaRPr lang="en-US" dirty="0"/>
                    </a:p>
                  </a:txBody>
                  <a:tcPr/>
                </a:tc>
                <a:tc>
                  <a:txBody>
                    <a:bodyPr/>
                    <a:lstStyle/>
                    <a:p>
                      <a:r>
                        <a:rPr lang="en-US" dirty="0" smtClean="0"/>
                        <a:t>Delhi</a:t>
                      </a:r>
                      <a:endParaRPr lang="en-US" dirty="0"/>
                    </a:p>
                  </a:txBody>
                  <a:tcPr/>
                </a:tc>
                <a:tc>
                  <a:txBody>
                    <a:bodyPr/>
                    <a:lstStyle/>
                    <a:p>
                      <a:r>
                        <a:rPr lang="en-US" dirty="0" smtClean="0"/>
                        <a:t>62</a:t>
                      </a:r>
                      <a:endParaRPr lang="en-US" dirty="0"/>
                    </a:p>
                  </a:txBody>
                  <a:tcPr/>
                </a:tc>
              </a:tr>
              <a:tr h="398291">
                <a:tc>
                  <a:txBody>
                    <a:bodyPr/>
                    <a:lstStyle/>
                    <a:p>
                      <a:r>
                        <a:rPr lang="en-US" dirty="0" smtClean="0"/>
                        <a:t>Choudhry</a:t>
                      </a:r>
                      <a:r>
                        <a:rPr lang="en-US" baseline="0" dirty="0" smtClean="0"/>
                        <a:t>  UP</a:t>
                      </a:r>
                      <a:endParaRPr lang="en-US" dirty="0"/>
                    </a:p>
                  </a:txBody>
                  <a:tcPr/>
                </a:tc>
                <a:tc>
                  <a:txBody>
                    <a:bodyPr/>
                    <a:lstStyle/>
                    <a:p>
                      <a:r>
                        <a:rPr lang="en-US" dirty="0" smtClean="0"/>
                        <a:t>1998</a:t>
                      </a:r>
                      <a:endParaRPr lang="en-US" dirty="0"/>
                    </a:p>
                  </a:txBody>
                  <a:tcPr/>
                </a:tc>
                <a:tc>
                  <a:txBody>
                    <a:bodyPr/>
                    <a:lstStyle/>
                    <a:p>
                      <a:r>
                        <a:rPr lang="en-US" dirty="0" smtClean="0"/>
                        <a:t>Lucknow</a:t>
                      </a:r>
                      <a:endParaRPr lang="en-US" dirty="0"/>
                    </a:p>
                  </a:txBody>
                  <a:tcPr/>
                </a:tc>
                <a:tc>
                  <a:txBody>
                    <a:bodyPr/>
                    <a:lstStyle/>
                    <a:p>
                      <a:r>
                        <a:rPr lang="en-US" dirty="0" smtClean="0"/>
                        <a:t>30</a:t>
                      </a:r>
                      <a:endParaRPr lang="en-US" dirty="0"/>
                    </a:p>
                  </a:txBody>
                  <a:tcPr/>
                </a:tc>
              </a:tr>
              <a:tr h="398291">
                <a:tc>
                  <a:txBody>
                    <a:bodyPr/>
                    <a:lstStyle/>
                    <a:p>
                      <a:r>
                        <a:rPr lang="en-US" dirty="0" smtClean="0"/>
                        <a:t>Mohammed I</a:t>
                      </a:r>
                      <a:endParaRPr lang="en-US" dirty="0"/>
                    </a:p>
                  </a:txBody>
                  <a:tcPr/>
                </a:tc>
                <a:tc>
                  <a:txBody>
                    <a:bodyPr/>
                    <a:lstStyle/>
                    <a:p>
                      <a:r>
                        <a:rPr lang="en-US" dirty="0" smtClean="0"/>
                        <a:t>2002</a:t>
                      </a:r>
                      <a:endParaRPr lang="en-US" dirty="0"/>
                    </a:p>
                  </a:txBody>
                  <a:tcPr/>
                </a:tc>
                <a:tc>
                  <a:txBody>
                    <a:bodyPr/>
                    <a:lstStyle/>
                    <a:p>
                      <a:r>
                        <a:rPr lang="en-US" dirty="0" smtClean="0"/>
                        <a:t>Delhi</a:t>
                      </a:r>
                      <a:endParaRPr lang="en-US" dirty="0"/>
                    </a:p>
                  </a:txBody>
                  <a:tcPr/>
                </a:tc>
                <a:tc>
                  <a:txBody>
                    <a:bodyPr/>
                    <a:lstStyle/>
                    <a:p>
                      <a:r>
                        <a:rPr lang="en-US" dirty="0" smtClean="0"/>
                        <a:t>30</a:t>
                      </a:r>
                      <a:endParaRPr lang="en-US" dirty="0"/>
                    </a:p>
                  </a:txBody>
                  <a:tcPr/>
                </a:tc>
              </a:tr>
              <a:tr h="398291">
                <a:tc>
                  <a:txBody>
                    <a:bodyPr/>
                    <a:lstStyle/>
                    <a:p>
                      <a:r>
                        <a:rPr lang="en-US" dirty="0" smtClean="0"/>
                        <a:t>Marwaha RK</a:t>
                      </a:r>
                      <a:endParaRPr lang="en-US" dirty="0"/>
                    </a:p>
                  </a:txBody>
                  <a:tcPr/>
                </a:tc>
                <a:tc>
                  <a:txBody>
                    <a:bodyPr/>
                    <a:lstStyle/>
                    <a:p>
                      <a:r>
                        <a:rPr lang="en-US" dirty="0" smtClean="0"/>
                        <a:t>2003</a:t>
                      </a:r>
                      <a:endParaRPr lang="en-US" dirty="0"/>
                    </a:p>
                  </a:txBody>
                  <a:tcPr/>
                </a:tc>
                <a:tc>
                  <a:txBody>
                    <a:bodyPr/>
                    <a:lstStyle/>
                    <a:p>
                      <a:r>
                        <a:rPr lang="en-US" dirty="0" smtClean="0"/>
                        <a:t>Chandigarh</a:t>
                      </a:r>
                      <a:endParaRPr lang="en-US" dirty="0"/>
                    </a:p>
                  </a:txBody>
                  <a:tcPr/>
                </a:tc>
                <a:tc>
                  <a:txBody>
                    <a:bodyPr/>
                    <a:lstStyle/>
                    <a:p>
                      <a:r>
                        <a:rPr lang="en-US" dirty="0" smtClean="0"/>
                        <a:t>54.4</a:t>
                      </a:r>
                      <a:endParaRPr lang="en-US" dirty="0"/>
                    </a:p>
                  </a:txBody>
                  <a:tcPr/>
                </a:tc>
              </a:tr>
              <a:tr h="398291">
                <a:tc>
                  <a:txBody>
                    <a:bodyPr/>
                    <a:lstStyle/>
                    <a:p>
                      <a:r>
                        <a:rPr lang="en-US" dirty="0" smtClean="0"/>
                        <a:t>Mishra D</a:t>
                      </a:r>
                      <a:endParaRPr lang="en-US" dirty="0"/>
                    </a:p>
                  </a:txBody>
                  <a:tcPr/>
                </a:tc>
                <a:tc>
                  <a:txBody>
                    <a:bodyPr/>
                    <a:lstStyle/>
                    <a:p>
                      <a:r>
                        <a:rPr lang="en-US" dirty="0" smtClean="0"/>
                        <a:t>2004</a:t>
                      </a:r>
                      <a:endParaRPr lang="en-US" dirty="0"/>
                    </a:p>
                  </a:txBody>
                  <a:tcPr/>
                </a:tc>
                <a:tc>
                  <a:txBody>
                    <a:bodyPr/>
                    <a:lstStyle/>
                    <a:p>
                      <a:r>
                        <a:rPr lang="en-US" dirty="0" smtClean="0"/>
                        <a:t>Delhi</a:t>
                      </a:r>
                      <a:endParaRPr lang="en-US" dirty="0"/>
                    </a:p>
                  </a:txBody>
                  <a:tcPr/>
                </a:tc>
                <a:tc>
                  <a:txBody>
                    <a:bodyPr/>
                    <a:lstStyle/>
                    <a:p>
                      <a:r>
                        <a:rPr lang="en-US" dirty="0" smtClean="0"/>
                        <a:t>27</a:t>
                      </a:r>
                      <a:endParaRPr lang="en-US" dirty="0"/>
                    </a:p>
                  </a:txBody>
                  <a:tcPr/>
                </a:tc>
              </a:tr>
              <a:tr h="398291">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solidFill>
                            <a:srgbClr val="FF0000"/>
                          </a:solidFill>
                        </a:rPr>
                        <a:t>All data prior to mandatory HCV screening of blood, which started in June 2001</a:t>
                      </a:r>
                      <a:endParaRPr lang="en-US" dirty="0">
                        <a:solidFill>
                          <a:srgbClr val="FF0000"/>
                        </a:solidFill>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bl>
          </a:graphicData>
        </a:graphic>
      </p:graphicFrame>
    </p:spTree>
    <p:extLst>
      <p:ext uri="{BB962C8B-B14F-4D97-AF65-F5344CB8AC3E}">
        <p14:creationId xmlns:p14="http://schemas.microsoft.com/office/powerpoint/2010/main" xmlns="" val="26871465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CC3300"/>
                </a:solidFill>
              </a:rPr>
              <a:t>Pre and post mandatory testing</a:t>
            </a:r>
            <a:endParaRPr lang="en-US" sz="3600" b="1" dirty="0">
              <a:solidFill>
                <a:srgbClr val="CC33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86938360"/>
              </p:ext>
            </p:extLst>
          </p:nvPr>
        </p:nvGraphicFramePr>
        <p:xfrm>
          <a:off x="457200" y="1600200"/>
          <a:ext cx="8229600" cy="35763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endParaRPr lang="en-US" dirty="0"/>
                    </a:p>
                  </a:txBody>
                  <a:tcPr/>
                </a:tc>
                <a:tc>
                  <a:txBody>
                    <a:bodyPr/>
                    <a:lstStyle/>
                    <a:p>
                      <a:r>
                        <a:rPr lang="en-US" dirty="0" smtClean="0"/>
                        <a:t>Prior to 2001</a:t>
                      </a:r>
                      <a:endParaRPr lang="en-US" dirty="0"/>
                    </a:p>
                  </a:txBody>
                  <a:tcPr/>
                </a:tc>
                <a:tc>
                  <a:txBody>
                    <a:bodyPr/>
                    <a:lstStyle/>
                    <a:p>
                      <a:r>
                        <a:rPr lang="en-US" dirty="0" smtClean="0"/>
                        <a:t>Now</a:t>
                      </a:r>
                      <a:endParaRPr lang="en-US" dirty="0"/>
                    </a:p>
                  </a:txBody>
                  <a:tcPr/>
                </a:tc>
              </a:tr>
              <a:tr h="370840">
                <a:tc>
                  <a:txBody>
                    <a:bodyPr/>
                    <a:lstStyle/>
                    <a:p>
                      <a:r>
                        <a:rPr lang="en-US" dirty="0" smtClean="0"/>
                        <a:t>West India</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17.5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(Mumbai)</a:t>
                      </a:r>
                      <a:endParaRPr lang="en-US" dirty="0"/>
                    </a:p>
                  </a:txBody>
                  <a:tcPr/>
                </a:tc>
                <a:tc>
                  <a:txBody>
                    <a:bodyPr/>
                    <a:lstStyle/>
                    <a:p>
                      <a:r>
                        <a:rPr lang="en-US" dirty="0" smtClean="0"/>
                        <a:t>12.4</a:t>
                      </a:r>
                    </a:p>
                    <a:p>
                      <a:r>
                        <a:rPr lang="en-US" dirty="0" smtClean="0"/>
                        <a:t>(Mumbai)</a:t>
                      </a:r>
                      <a:endParaRPr lang="en-US" dirty="0"/>
                    </a:p>
                  </a:txBody>
                  <a:tcPr/>
                </a:tc>
              </a:tr>
              <a:tr h="370840">
                <a:tc>
                  <a:txBody>
                    <a:bodyPr/>
                    <a:lstStyle/>
                    <a:p>
                      <a:r>
                        <a:rPr lang="en-US" dirty="0" smtClean="0"/>
                        <a:t>North India</a:t>
                      </a:r>
                      <a:endParaRPr lang="en-US" dirty="0"/>
                    </a:p>
                  </a:txBody>
                  <a:tcPr/>
                </a:tc>
                <a:tc>
                  <a:txBody>
                    <a:bodyPr/>
                    <a:lstStyle/>
                    <a:p>
                      <a:r>
                        <a:rPr lang="en-US" dirty="0" smtClean="0"/>
                        <a:t>35.75</a:t>
                      </a:r>
                    </a:p>
                    <a:p>
                      <a:r>
                        <a:rPr lang="en-US" dirty="0" smtClean="0"/>
                        <a:t>(Chandigarh, Delhi, Lucknow)</a:t>
                      </a:r>
                      <a:endParaRPr lang="en-US" dirty="0"/>
                    </a:p>
                  </a:txBody>
                  <a:tcPr/>
                </a:tc>
                <a:tc>
                  <a:txBody>
                    <a:bodyPr/>
                    <a:lstStyle/>
                    <a:p>
                      <a:r>
                        <a:rPr lang="en-US" dirty="0" smtClean="0"/>
                        <a:t>21</a:t>
                      </a:r>
                    </a:p>
                    <a:p>
                      <a:r>
                        <a:rPr lang="en-US" dirty="0" smtClean="0"/>
                        <a:t>(Ludhiana/Lucknow)</a:t>
                      </a:r>
                      <a:endParaRPr lang="en-US" dirty="0"/>
                    </a:p>
                  </a:txBody>
                  <a:tcPr/>
                </a:tc>
              </a:tr>
              <a:tr h="370840">
                <a:tc>
                  <a:txBody>
                    <a:bodyPr/>
                    <a:lstStyle/>
                    <a:p>
                      <a:r>
                        <a:rPr lang="en-US" dirty="0" smtClean="0"/>
                        <a:t>South India</a:t>
                      </a:r>
                      <a:endParaRPr lang="en-US" dirty="0"/>
                    </a:p>
                  </a:txBody>
                  <a:tcPr/>
                </a:tc>
                <a:tc>
                  <a:txBody>
                    <a:bodyPr/>
                    <a:lstStyle/>
                    <a:p>
                      <a:r>
                        <a:rPr lang="en-US" dirty="0" smtClean="0"/>
                        <a:t>NA</a:t>
                      </a:r>
                      <a:endParaRPr lang="en-US" dirty="0"/>
                    </a:p>
                  </a:txBody>
                  <a:tcPr/>
                </a:tc>
                <a:tc>
                  <a:txBody>
                    <a:bodyPr/>
                    <a:lstStyle/>
                    <a:p>
                      <a:r>
                        <a:rPr lang="en-US" dirty="0" smtClean="0"/>
                        <a:t>7.5</a:t>
                      </a:r>
                    </a:p>
                    <a:p>
                      <a:r>
                        <a:rPr lang="en-US" dirty="0" smtClean="0"/>
                        <a:t>(Chennai, Hyderabad)</a:t>
                      </a:r>
                      <a:endParaRPr lang="en-US" dirty="0"/>
                    </a:p>
                  </a:txBody>
                  <a:tcPr/>
                </a:tc>
              </a:tr>
              <a:tr h="370840">
                <a:tc>
                  <a:txBody>
                    <a:bodyPr/>
                    <a:lstStyle/>
                    <a:p>
                      <a:r>
                        <a:rPr lang="en-US" dirty="0" smtClean="0"/>
                        <a:t>East India</a:t>
                      </a:r>
                      <a:endParaRPr lang="en-US" dirty="0"/>
                    </a:p>
                  </a:txBody>
                  <a:tcPr/>
                </a:tc>
                <a:tc>
                  <a:txBody>
                    <a:bodyPr/>
                    <a:lstStyle/>
                    <a:p>
                      <a:r>
                        <a:rPr lang="en-US" dirty="0" smtClean="0"/>
                        <a:t>14.3</a:t>
                      </a:r>
                    </a:p>
                    <a:p>
                      <a:r>
                        <a:rPr lang="en-US" dirty="0" smtClean="0"/>
                        <a:t>(Calcutta)</a:t>
                      </a:r>
                      <a:endParaRPr lang="en-US" dirty="0"/>
                    </a:p>
                  </a:txBody>
                  <a:tcPr/>
                </a:tc>
                <a:tc>
                  <a:txBody>
                    <a:bodyPr/>
                    <a:lstStyle/>
                    <a:p>
                      <a:r>
                        <a:rPr lang="en-US" dirty="0" smtClean="0"/>
                        <a:t>NA</a:t>
                      </a:r>
                      <a:endParaRPr lang="en-US" dirty="0"/>
                    </a:p>
                  </a:txBody>
                  <a:tcPr/>
                </a:tc>
              </a:tr>
              <a:tr h="370840">
                <a:tc>
                  <a:txBody>
                    <a:bodyPr/>
                    <a:lstStyle/>
                    <a:p>
                      <a:r>
                        <a:rPr lang="en-US" dirty="0" smtClean="0">
                          <a:solidFill>
                            <a:srgbClr val="FF0000"/>
                          </a:solidFill>
                        </a:rPr>
                        <a:t>Overall</a:t>
                      </a:r>
                      <a:endParaRPr lang="en-US" dirty="0">
                        <a:solidFill>
                          <a:srgbClr val="FF0000"/>
                        </a:solidFill>
                      </a:endParaRPr>
                    </a:p>
                  </a:txBody>
                  <a:tcPr/>
                </a:tc>
                <a:tc>
                  <a:txBody>
                    <a:bodyPr/>
                    <a:lstStyle/>
                    <a:p>
                      <a:r>
                        <a:rPr lang="en-US" dirty="0" smtClean="0">
                          <a:solidFill>
                            <a:srgbClr val="FF0000"/>
                          </a:solidFill>
                        </a:rPr>
                        <a:t>22.5</a:t>
                      </a:r>
                      <a:endParaRPr lang="en-US" dirty="0">
                        <a:solidFill>
                          <a:srgbClr val="FF0000"/>
                        </a:solidFill>
                      </a:endParaRPr>
                    </a:p>
                  </a:txBody>
                  <a:tcPr/>
                </a:tc>
                <a:tc>
                  <a:txBody>
                    <a:bodyPr/>
                    <a:lstStyle/>
                    <a:p>
                      <a:r>
                        <a:rPr lang="en-US" dirty="0" smtClean="0">
                          <a:solidFill>
                            <a:srgbClr val="FF0000"/>
                          </a:solidFill>
                        </a:rPr>
                        <a:t>13.6</a:t>
                      </a:r>
                      <a:endParaRPr lang="en-US" dirty="0">
                        <a:solidFill>
                          <a:srgbClr val="FF0000"/>
                        </a:solidFill>
                      </a:endParaRPr>
                    </a:p>
                  </a:txBody>
                  <a:tcPr/>
                </a:tc>
              </a:tr>
            </a:tbl>
          </a:graphicData>
        </a:graphic>
      </p:graphicFrame>
    </p:spTree>
    <p:extLst>
      <p:ext uri="{BB962C8B-B14F-4D97-AF65-F5344CB8AC3E}">
        <p14:creationId xmlns:p14="http://schemas.microsoft.com/office/powerpoint/2010/main" xmlns="" val="40827663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CC3300"/>
                </a:solidFill>
              </a:rPr>
              <a:t>Sex distribution</a:t>
            </a:r>
            <a:endParaRPr lang="en-US" sz="3600" b="1" dirty="0">
              <a:solidFill>
                <a:srgbClr val="CC33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237332328"/>
              </p:ext>
            </p:extLst>
          </p:nvPr>
        </p:nvGraphicFramePr>
        <p:xfrm>
          <a:off x="457200" y="1340768"/>
          <a:ext cx="8435280" cy="3139440"/>
        </p:xfrm>
        <a:graphic>
          <a:graphicData uri="http://schemas.openxmlformats.org/drawingml/2006/table">
            <a:tbl>
              <a:tblPr firstRow="1" bandRow="1">
                <a:tableStyleId>{5C22544A-7EE6-4342-B048-85BDC9FD1C3A}</a:tableStyleId>
              </a:tblPr>
              <a:tblGrid>
                <a:gridCol w="2811760"/>
                <a:gridCol w="2811760"/>
                <a:gridCol w="2811760"/>
              </a:tblGrid>
              <a:tr h="370840">
                <a:tc>
                  <a:txBody>
                    <a:bodyPr/>
                    <a:lstStyle/>
                    <a:p>
                      <a:r>
                        <a:rPr lang="en-US" dirty="0" smtClean="0"/>
                        <a:t>Centers </a:t>
                      </a:r>
                    </a:p>
                    <a:p>
                      <a:r>
                        <a:rPr lang="en-US" dirty="0" smtClean="0"/>
                        <a:t>(Anti</a:t>
                      </a:r>
                      <a:r>
                        <a:rPr lang="en-US" baseline="0" dirty="0" smtClean="0"/>
                        <a:t>  HCV positive </a:t>
                      </a:r>
                      <a:r>
                        <a:rPr lang="en-US" dirty="0" smtClean="0"/>
                        <a:t>patients analysed)</a:t>
                      </a:r>
                      <a:endParaRPr lang="en-US" dirty="0"/>
                    </a:p>
                  </a:txBody>
                  <a:tcPr/>
                </a:tc>
                <a:tc>
                  <a:txBody>
                    <a:bodyPr/>
                    <a:lstStyle/>
                    <a:p>
                      <a:r>
                        <a:rPr lang="en-US" dirty="0" smtClean="0"/>
                        <a:t>MALE %</a:t>
                      </a:r>
                      <a:endParaRPr lang="en-US" dirty="0"/>
                    </a:p>
                  </a:txBody>
                  <a:tcPr/>
                </a:tc>
                <a:tc>
                  <a:txBody>
                    <a:bodyPr/>
                    <a:lstStyle/>
                    <a:p>
                      <a:r>
                        <a:rPr lang="en-US" dirty="0" smtClean="0"/>
                        <a:t>FEMALE %</a:t>
                      </a:r>
                      <a:endParaRPr lang="en-US" dirty="0"/>
                    </a:p>
                  </a:txBody>
                  <a:tcPr/>
                </a:tc>
              </a:tr>
              <a:tr h="370840">
                <a:tc>
                  <a:txBody>
                    <a:bodyPr/>
                    <a:lstStyle/>
                    <a:p>
                      <a:r>
                        <a:rPr lang="en-US" dirty="0" smtClean="0"/>
                        <a:t>MUMBAI (46)</a:t>
                      </a:r>
                      <a:endParaRPr lang="en-US" dirty="0"/>
                    </a:p>
                  </a:txBody>
                  <a:tcPr/>
                </a:tc>
                <a:tc>
                  <a:txBody>
                    <a:bodyPr/>
                    <a:lstStyle/>
                    <a:p>
                      <a:r>
                        <a:rPr lang="en-US" dirty="0" smtClean="0"/>
                        <a:t>60.9</a:t>
                      </a:r>
                      <a:endParaRPr lang="en-US" dirty="0"/>
                    </a:p>
                  </a:txBody>
                  <a:tcPr/>
                </a:tc>
                <a:tc>
                  <a:txBody>
                    <a:bodyPr/>
                    <a:lstStyle/>
                    <a:p>
                      <a:r>
                        <a:rPr lang="en-US" dirty="0" smtClean="0"/>
                        <a:t>39.1</a:t>
                      </a:r>
                      <a:endParaRPr lang="en-US" dirty="0"/>
                    </a:p>
                  </a:txBody>
                  <a:tcPr/>
                </a:tc>
              </a:tr>
              <a:tr h="370840">
                <a:tc>
                  <a:txBody>
                    <a:bodyPr/>
                    <a:lstStyle/>
                    <a:p>
                      <a:r>
                        <a:rPr lang="en-US" dirty="0" smtClean="0"/>
                        <a:t>LUCKNOW (22)</a:t>
                      </a:r>
                      <a:endParaRPr lang="en-US" dirty="0"/>
                    </a:p>
                  </a:txBody>
                  <a:tcPr/>
                </a:tc>
                <a:tc>
                  <a:txBody>
                    <a:bodyPr/>
                    <a:lstStyle/>
                    <a:p>
                      <a:r>
                        <a:rPr lang="en-US" dirty="0" smtClean="0"/>
                        <a:t>63.6</a:t>
                      </a:r>
                      <a:endParaRPr lang="en-US" dirty="0"/>
                    </a:p>
                  </a:txBody>
                  <a:tcPr/>
                </a:tc>
                <a:tc>
                  <a:txBody>
                    <a:bodyPr/>
                    <a:lstStyle/>
                    <a:p>
                      <a:r>
                        <a:rPr lang="en-US" dirty="0" smtClean="0"/>
                        <a:t>36.4</a:t>
                      </a:r>
                      <a:endParaRPr lang="en-US" dirty="0"/>
                    </a:p>
                  </a:txBody>
                  <a:tcPr/>
                </a:tc>
              </a:tr>
              <a:tr h="370840">
                <a:tc>
                  <a:txBody>
                    <a:bodyPr/>
                    <a:lstStyle/>
                    <a:p>
                      <a:r>
                        <a:rPr lang="en-US" dirty="0" smtClean="0"/>
                        <a:t>LUDHIANA (40)</a:t>
                      </a:r>
                      <a:endParaRPr lang="en-US" dirty="0"/>
                    </a:p>
                  </a:txBody>
                  <a:tcPr/>
                </a:tc>
                <a:tc>
                  <a:txBody>
                    <a:bodyPr/>
                    <a:lstStyle/>
                    <a:p>
                      <a:r>
                        <a:rPr lang="en-US" dirty="0" smtClean="0"/>
                        <a:t>70</a:t>
                      </a:r>
                      <a:endParaRPr lang="en-US" dirty="0"/>
                    </a:p>
                  </a:txBody>
                  <a:tcPr/>
                </a:tc>
                <a:tc>
                  <a:txBody>
                    <a:bodyPr/>
                    <a:lstStyle/>
                    <a:p>
                      <a:r>
                        <a:rPr lang="en-US" dirty="0" smtClean="0"/>
                        <a:t>30</a:t>
                      </a:r>
                      <a:endParaRPr lang="en-US" dirty="0"/>
                    </a:p>
                  </a:txBody>
                  <a:tcPr/>
                </a:tc>
              </a:tr>
              <a:tr h="370840">
                <a:tc>
                  <a:txBody>
                    <a:bodyPr/>
                    <a:lstStyle/>
                    <a:p>
                      <a:r>
                        <a:rPr lang="en-US" dirty="0" smtClean="0"/>
                        <a:t>CHENNAI (30)</a:t>
                      </a:r>
                      <a:endParaRPr lang="en-US" dirty="0"/>
                    </a:p>
                  </a:txBody>
                  <a:tcPr/>
                </a:tc>
                <a:tc>
                  <a:txBody>
                    <a:bodyPr/>
                    <a:lstStyle/>
                    <a:p>
                      <a:r>
                        <a:rPr lang="en-US" dirty="0" smtClean="0"/>
                        <a:t>46.7</a:t>
                      </a:r>
                      <a:endParaRPr lang="en-US" dirty="0"/>
                    </a:p>
                  </a:txBody>
                  <a:tcPr/>
                </a:tc>
                <a:tc>
                  <a:txBody>
                    <a:bodyPr/>
                    <a:lstStyle/>
                    <a:p>
                      <a:r>
                        <a:rPr lang="en-US" dirty="0" smtClean="0"/>
                        <a:t>53.3</a:t>
                      </a:r>
                      <a:endParaRPr lang="en-US" dirty="0"/>
                    </a:p>
                  </a:txBody>
                  <a:tcPr/>
                </a:tc>
              </a:tr>
              <a:tr h="370840">
                <a:tc>
                  <a:txBody>
                    <a:bodyPr/>
                    <a:lstStyle/>
                    <a:p>
                      <a:r>
                        <a:rPr lang="en-US" dirty="0" smtClean="0"/>
                        <a:t>HYDERABAD (8)</a:t>
                      </a:r>
                      <a:endParaRPr lang="en-US" dirty="0"/>
                    </a:p>
                  </a:txBody>
                  <a:tcPr/>
                </a:tc>
                <a:tc>
                  <a:txBody>
                    <a:bodyPr/>
                    <a:lstStyle/>
                    <a:p>
                      <a:r>
                        <a:rPr lang="en-US" dirty="0" smtClean="0"/>
                        <a:t>75</a:t>
                      </a:r>
                      <a:endParaRPr lang="en-US" dirty="0"/>
                    </a:p>
                  </a:txBody>
                  <a:tcPr/>
                </a:tc>
                <a:tc>
                  <a:txBody>
                    <a:bodyPr/>
                    <a:lstStyle/>
                    <a:p>
                      <a:r>
                        <a:rPr lang="en-US" dirty="0" smtClean="0"/>
                        <a:t>25</a:t>
                      </a:r>
                      <a:endParaRPr lang="en-US" dirty="0"/>
                    </a:p>
                  </a:txBody>
                  <a:tcPr/>
                </a:tc>
              </a:tr>
              <a:tr h="370840">
                <a:tc>
                  <a:txBody>
                    <a:bodyPr/>
                    <a:lstStyle/>
                    <a:p>
                      <a:r>
                        <a:rPr lang="en-US" dirty="0" smtClean="0">
                          <a:solidFill>
                            <a:srgbClr val="FF0000"/>
                          </a:solidFill>
                        </a:rPr>
                        <a:t>MEAN</a:t>
                      </a:r>
                      <a:endParaRPr lang="en-US" dirty="0">
                        <a:solidFill>
                          <a:srgbClr val="FF0000"/>
                        </a:solidFill>
                      </a:endParaRPr>
                    </a:p>
                  </a:txBody>
                  <a:tcPr/>
                </a:tc>
                <a:tc>
                  <a:txBody>
                    <a:bodyPr/>
                    <a:lstStyle/>
                    <a:p>
                      <a:r>
                        <a:rPr lang="en-US" dirty="0" smtClean="0">
                          <a:solidFill>
                            <a:srgbClr val="FF0000"/>
                          </a:solidFill>
                        </a:rPr>
                        <a:t>63.1</a:t>
                      </a:r>
                      <a:endParaRPr lang="en-US" dirty="0">
                        <a:solidFill>
                          <a:srgbClr val="FF0000"/>
                        </a:solidFill>
                      </a:endParaRPr>
                    </a:p>
                  </a:txBody>
                  <a:tcPr/>
                </a:tc>
                <a:tc>
                  <a:txBody>
                    <a:bodyPr/>
                    <a:lstStyle/>
                    <a:p>
                      <a:r>
                        <a:rPr lang="en-US" dirty="0" smtClean="0">
                          <a:solidFill>
                            <a:srgbClr val="FF0000"/>
                          </a:solidFill>
                        </a:rPr>
                        <a:t>36.9</a:t>
                      </a:r>
                      <a:endParaRPr lang="en-US" dirty="0">
                        <a:solidFill>
                          <a:srgbClr val="FF0000"/>
                        </a:solidFill>
                      </a:endParaRPr>
                    </a:p>
                  </a:txBody>
                  <a:tcPr/>
                </a:tc>
              </a:tr>
            </a:tbl>
          </a:graphicData>
        </a:graphic>
      </p:graphicFrame>
    </p:spTree>
    <p:extLst>
      <p:ext uri="{BB962C8B-B14F-4D97-AF65-F5344CB8AC3E}">
        <p14:creationId xmlns:p14="http://schemas.microsoft.com/office/powerpoint/2010/main" xmlns="" val="33640759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C3300"/>
                </a:solidFill>
              </a:rPr>
              <a:t>Age</a:t>
            </a:r>
            <a:endParaRPr lang="en-US" dirty="0">
              <a:solidFill>
                <a:srgbClr val="CC33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34589180"/>
              </p:ext>
            </p:extLst>
          </p:nvPr>
        </p:nvGraphicFramePr>
        <p:xfrm>
          <a:off x="457200" y="1600200"/>
          <a:ext cx="8229600" cy="2296160"/>
        </p:xfrm>
        <a:graphic>
          <a:graphicData uri="http://schemas.openxmlformats.org/drawingml/2006/table">
            <a:tbl>
              <a:tblPr firstRow="1" bandRow="1">
                <a:tableStyleId>{5C22544A-7EE6-4342-B048-85BDC9FD1C3A}</a:tableStyleId>
              </a:tblPr>
              <a:tblGrid>
                <a:gridCol w="2026568"/>
                <a:gridCol w="1224136"/>
                <a:gridCol w="1296144"/>
                <a:gridCol w="1224136"/>
                <a:gridCol w="1087016"/>
                <a:gridCol w="1371600"/>
              </a:tblGrid>
              <a:tr h="370840">
                <a:tc>
                  <a:txBody>
                    <a:bodyPr/>
                    <a:lstStyle/>
                    <a:p>
                      <a:r>
                        <a:rPr lang="en-US" dirty="0" smtClean="0"/>
                        <a:t>Age in years (Number</a:t>
                      </a:r>
                      <a:r>
                        <a:rPr lang="en-US" baseline="0" dirty="0" smtClean="0"/>
                        <a:t> of patients analysed)</a:t>
                      </a:r>
                      <a:endParaRPr lang="en-US" dirty="0"/>
                    </a:p>
                  </a:txBody>
                  <a:tcPr/>
                </a:tc>
                <a:tc>
                  <a:txBody>
                    <a:bodyPr/>
                    <a:lstStyle/>
                    <a:p>
                      <a:r>
                        <a:rPr lang="en-US" dirty="0" smtClean="0"/>
                        <a:t>Mumbai (46)</a:t>
                      </a:r>
                      <a:endParaRPr lang="en-US" dirty="0"/>
                    </a:p>
                  </a:txBody>
                  <a:tcPr/>
                </a:tc>
                <a:tc>
                  <a:txBody>
                    <a:bodyPr/>
                    <a:lstStyle/>
                    <a:p>
                      <a:r>
                        <a:rPr lang="en-US" dirty="0" smtClean="0"/>
                        <a:t>Chennai</a:t>
                      </a:r>
                    </a:p>
                    <a:p>
                      <a:r>
                        <a:rPr lang="en-US" dirty="0" smtClean="0"/>
                        <a:t>(30)</a:t>
                      </a:r>
                      <a:endParaRPr lang="en-US" dirty="0"/>
                    </a:p>
                  </a:txBody>
                  <a:tcPr/>
                </a:tc>
                <a:tc>
                  <a:txBody>
                    <a:bodyPr/>
                    <a:lstStyle/>
                    <a:p>
                      <a:r>
                        <a:rPr lang="en-US" dirty="0" smtClean="0"/>
                        <a:t>Hyderabad (8)</a:t>
                      </a:r>
                      <a:endParaRPr lang="en-US" dirty="0"/>
                    </a:p>
                  </a:txBody>
                  <a:tcPr/>
                </a:tc>
                <a:tc>
                  <a:txBody>
                    <a:bodyPr/>
                    <a:lstStyle/>
                    <a:p>
                      <a:r>
                        <a:rPr lang="en-US" dirty="0" smtClean="0"/>
                        <a:t>Lucknow</a:t>
                      </a:r>
                    </a:p>
                    <a:p>
                      <a:r>
                        <a:rPr lang="en-US" dirty="0" smtClean="0"/>
                        <a:t>(22)</a:t>
                      </a:r>
                      <a:endParaRPr lang="en-US" dirty="0"/>
                    </a:p>
                  </a:txBody>
                  <a:tcPr/>
                </a:tc>
                <a:tc>
                  <a:txBody>
                    <a:bodyPr/>
                    <a:lstStyle/>
                    <a:p>
                      <a:r>
                        <a:rPr lang="en-US" dirty="0" smtClean="0"/>
                        <a:t>Ludhiana</a:t>
                      </a:r>
                    </a:p>
                    <a:p>
                      <a:r>
                        <a:rPr lang="en-US" dirty="0" smtClean="0"/>
                        <a:t>(58)</a:t>
                      </a:r>
                      <a:endParaRPr lang="en-US" dirty="0"/>
                    </a:p>
                  </a:txBody>
                  <a:tcPr/>
                </a:tc>
              </a:tr>
              <a:tr h="370840">
                <a:tc>
                  <a:txBody>
                    <a:bodyPr/>
                    <a:lstStyle/>
                    <a:p>
                      <a:r>
                        <a:rPr lang="en-US" dirty="0" smtClean="0"/>
                        <a:t>Mean (Range)</a:t>
                      </a:r>
                      <a:endParaRPr lang="en-US" dirty="0"/>
                    </a:p>
                  </a:txBody>
                  <a:tcPr/>
                </a:tc>
                <a:tc>
                  <a:txBody>
                    <a:bodyPr/>
                    <a:lstStyle/>
                    <a:p>
                      <a:r>
                        <a:rPr lang="en-US" dirty="0" smtClean="0"/>
                        <a:t>21 (19-35)</a:t>
                      </a:r>
                      <a:endParaRPr lang="en-US" dirty="0"/>
                    </a:p>
                  </a:txBody>
                  <a:tcPr/>
                </a:tc>
                <a:tc>
                  <a:txBody>
                    <a:bodyPr/>
                    <a:lstStyle/>
                    <a:p>
                      <a:r>
                        <a:rPr lang="en-US" dirty="0" smtClean="0"/>
                        <a:t>15 (5-35)</a:t>
                      </a:r>
                      <a:endParaRPr lang="en-US" dirty="0"/>
                    </a:p>
                  </a:txBody>
                  <a:tcPr/>
                </a:tc>
                <a:tc>
                  <a:txBody>
                    <a:bodyPr/>
                    <a:lstStyle/>
                    <a:p>
                      <a:r>
                        <a:rPr lang="en-US" dirty="0" smtClean="0"/>
                        <a:t>16 (9-21)</a:t>
                      </a:r>
                      <a:endParaRPr lang="en-US" dirty="0"/>
                    </a:p>
                  </a:txBody>
                  <a:tcPr/>
                </a:tc>
                <a:tc>
                  <a:txBody>
                    <a:bodyPr/>
                    <a:lstStyle/>
                    <a:p>
                      <a:r>
                        <a:rPr lang="en-US" dirty="0" smtClean="0"/>
                        <a:t>19</a:t>
                      </a:r>
                      <a:r>
                        <a:rPr lang="en-US" baseline="0" dirty="0" smtClean="0"/>
                        <a:t> (6-32)</a:t>
                      </a:r>
                      <a:endParaRPr lang="en-US" dirty="0"/>
                    </a:p>
                  </a:txBody>
                  <a:tcPr/>
                </a:tc>
                <a:tc>
                  <a:txBody>
                    <a:bodyPr/>
                    <a:lstStyle/>
                    <a:p>
                      <a:r>
                        <a:rPr lang="en-US" dirty="0" smtClean="0"/>
                        <a:t>12 (3-37)</a:t>
                      </a:r>
                      <a:endParaRPr lang="en-US" dirty="0"/>
                    </a:p>
                  </a:txBody>
                  <a:tcPr/>
                </a:tc>
              </a:tr>
              <a:tr h="370840">
                <a:tc>
                  <a:txBody>
                    <a:bodyPr/>
                    <a:lstStyle/>
                    <a:p>
                      <a:r>
                        <a:rPr lang="en-US" dirty="0" smtClean="0"/>
                        <a:t>Median</a:t>
                      </a:r>
                      <a:endParaRPr lang="en-US" dirty="0"/>
                    </a:p>
                  </a:txBody>
                  <a:tcPr/>
                </a:tc>
                <a:tc>
                  <a:txBody>
                    <a:bodyPr/>
                    <a:lstStyle/>
                    <a:p>
                      <a:r>
                        <a:rPr lang="en-US" dirty="0" smtClean="0"/>
                        <a:t>19</a:t>
                      </a:r>
                      <a:endParaRPr lang="en-US" dirty="0"/>
                    </a:p>
                  </a:txBody>
                  <a:tcPr/>
                </a:tc>
                <a:tc>
                  <a:txBody>
                    <a:bodyPr/>
                    <a:lstStyle/>
                    <a:p>
                      <a:r>
                        <a:rPr lang="en-US" dirty="0" smtClean="0"/>
                        <a:t>12</a:t>
                      </a:r>
                      <a:endParaRPr lang="en-US" dirty="0"/>
                    </a:p>
                  </a:txBody>
                  <a:tcPr/>
                </a:tc>
                <a:tc>
                  <a:txBody>
                    <a:bodyPr/>
                    <a:lstStyle/>
                    <a:p>
                      <a:r>
                        <a:rPr lang="en-US" dirty="0" smtClean="0"/>
                        <a:t>16</a:t>
                      </a:r>
                      <a:endParaRPr lang="en-US" dirty="0"/>
                    </a:p>
                  </a:txBody>
                  <a:tcPr/>
                </a:tc>
                <a:tc>
                  <a:txBody>
                    <a:bodyPr/>
                    <a:lstStyle/>
                    <a:p>
                      <a:r>
                        <a:rPr lang="en-US" dirty="0" smtClean="0"/>
                        <a:t>20</a:t>
                      </a:r>
                      <a:endParaRPr lang="en-US" dirty="0"/>
                    </a:p>
                  </a:txBody>
                  <a:tcPr/>
                </a:tc>
                <a:tc>
                  <a:txBody>
                    <a:bodyPr/>
                    <a:lstStyle/>
                    <a:p>
                      <a:r>
                        <a:rPr lang="en-US" dirty="0" smtClean="0"/>
                        <a:t>10</a:t>
                      </a:r>
                      <a:endParaRPr lang="en-US" dirty="0"/>
                    </a:p>
                  </a:txBody>
                  <a:tcPr/>
                </a:tc>
              </a:tr>
              <a:tr h="370840">
                <a:tc>
                  <a:txBody>
                    <a:bodyPr/>
                    <a:lstStyle/>
                    <a:p>
                      <a:r>
                        <a:rPr lang="en-US" dirty="0" smtClean="0">
                          <a:solidFill>
                            <a:srgbClr val="FF0000"/>
                          </a:solidFill>
                        </a:rPr>
                        <a:t>Overall mean (range)</a:t>
                      </a:r>
                      <a:endParaRPr lang="en-US" dirty="0">
                        <a:solidFill>
                          <a:srgbClr val="FF0000"/>
                        </a:solidFill>
                      </a:endParaRPr>
                    </a:p>
                  </a:txBody>
                  <a:tcPr/>
                </a:tc>
                <a:tc gridSpan="5">
                  <a:txBody>
                    <a:bodyPr/>
                    <a:lstStyle/>
                    <a:p>
                      <a:r>
                        <a:rPr lang="en-US" dirty="0" smtClean="0">
                          <a:solidFill>
                            <a:srgbClr val="FF0000"/>
                          </a:solidFill>
                        </a:rPr>
                        <a:t>                              16.6 (3-37)</a:t>
                      </a:r>
                      <a:endParaRPr lang="en-US" dirty="0">
                        <a:solidFill>
                          <a:srgbClr val="FF0000"/>
                        </a:solidFill>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bl>
          </a:graphicData>
        </a:graphic>
      </p:graphicFrame>
    </p:spTree>
    <p:extLst>
      <p:ext uri="{BB962C8B-B14F-4D97-AF65-F5344CB8AC3E}">
        <p14:creationId xmlns:p14="http://schemas.microsoft.com/office/powerpoint/2010/main" xmlns="" val="7039272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normAutofit/>
          </a:bodyPr>
          <a:lstStyle/>
          <a:p>
            <a:r>
              <a:rPr lang="en-US" sz="3600" b="1" dirty="0" smtClean="0">
                <a:solidFill>
                  <a:srgbClr val="CC3300"/>
                </a:solidFill>
              </a:rPr>
              <a:t>Age (in months) at FIRST TRANSFUSION</a:t>
            </a:r>
            <a:endParaRPr lang="en-US" sz="3600" b="1" dirty="0">
              <a:solidFill>
                <a:srgbClr val="CC33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341891861"/>
              </p:ext>
            </p:extLst>
          </p:nvPr>
        </p:nvGraphicFramePr>
        <p:xfrm>
          <a:off x="457200" y="2191256"/>
          <a:ext cx="8229600" cy="1381760"/>
        </p:xfrm>
        <a:graphic>
          <a:graphicData uri="http://schemas.openxmlformats.org/drawingml/2006/table">
            <a:tbl>
              <a:tblPr firstRow="1" bandRow="1">
                <a:tableStyleId>{5C22544A-7EE6-4342-B048-85BDC9FD1C3A}</a:tableStyleId>
              </a:tblPr>
              <a:tblGrid>
                <a:gridCol w="2026568"/>
                <a:gridCol w="1152128"/>
                <a:gridCol w="1224136"/>
                <a:gridCol w="1296144"/>
                <a:gridCol w="1296144"/>
                <a:gridCol w="123448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Age (In months)</a:t>
                      </a:r>
                    </a:p>
                    <a:p>
                      <a:r>
                        <a:rPr lang="en-US" dirty="0" smtClean="0"/>
                        <a:t>of first transfusion</a:t>
                      </a:r>
                    </a:p>
                  </a:txBody>
                  <a:tcPr/>
                </a:tc>
                <a:tc>
                  <a:txBody>
                    <a:bodyPr/>
                    <a:lstStyle/>
                    <a:p>
                      <a:r>
                        <a:rPr lang="en-US" dirty="0" smtClean="0"/>
                        <a:t>Mumbai</a:t>
                      </a:r>
                      <a:endParaRPr lang="en-US" dirty="0"/>
                    </a:p>
                  </a:txBody>
                  <a:tcPr/>
                </a:tc>
                <a:tc>
                  <a:txBody>
                    <a:bodyPr/>
                    <a:lstStyle/>
                    <a:p>
                      <a:r>
                        <a:rPr lang="en-US" dirty="0" smtClean="0"/>
                        <a:t>Chennai</a:t>
                      </a:r>
                      <a:endParaRPr lang="en-US" dirty="0"/>
                    </a:p>
                  </a:txBody>
                  <a:tcPr/>
                </a:tc>
                <a:tc>
                  <a:txBody>
                    <a:bodyPr/>
                    <a:lstStyle/>
                    <a:p>
                      <a:r>
                        <a:rPr lang="en-US" dirty="0" smtClean="0"/>
                        <a:t>Hyderabad</a:t>
                      </a:r>
                      <a:endParaRPr lang="en-US" dirty="0"/>
                    </a:p>
                  </a:txBody>
                  <a:tcPr/>
                </a:tc>
                <a:tc>
                  <a:txBody>
                    <a:bodyPr/>
                    <a:lstStyle/>
                    <a:p>
                      <a:r>
                        <a:rPr lang="en-US" dirty="0" smtClean="0"/>
                        <a:t>Lucknow</a:t>
                      </a:r>
                      <a:endParaRPr lang="en-US" dirty="0"/>
                    </a:p>
                  </a:txBody>
                  <a:tcPr/>
                </a:tc>
                <a:tc>
                  <a:txBody>
                    <a:bodyPr/>
                    <a:lstStyle/>
                    <a:p>
                      <a:r>
                        <a:rPr lang="en-US" dirty="0" smtClean="0"/>
                        <a:t>Ludhiana</a:t>
                      </a:r>
                      <a:endParaRPr lang="en-US" dirty="0"/>
                    </a:p>
                  </a:txBody>
                  <a:tcPr/>
                </a:tc>
              </a:tr>
              <a:tr h="370840">
                <a:tc>
                  <a:txBody>
                    <a:bodyPr/>
                    <a:lstStyle/>
                    <a:p>
                      <a:r>
                        <a:rPr lang="en-US" dirty="0" smtClean="0"/>
                        <a:t>Mean (Range)</a:t>
                      </a:r>
                      <a:endParaRPr lang="en-US" dirty="0"/>
                    </a:p>
                  </a:txBody>
                  <a:tcPr/>
                </a:tc>
                <a:tc>
                  <a:txBody>
                    <a:bodyPr/>
                    <a:lstStyle/>
                    <a:p>
                      <a:r>
                        <a:rPr lang="en-US" dirty="0" smtClean="0"/>
                        <a:t>9 (2-60)</a:t>
                      </a:r>
                      <a:endParaRPr lang="en-US" dirty="0"/>
                    </a:p>
                  </a:txBody>
                  <a:tcPr/>
                </a:tc>
                <a:tc>
                  <a:txBody>
                    <a:bodyPr/>
                    <a:lstStyle/>
                    <a:p>
                      <a:r>
                        <a:rPr lang="en-US" dirty="0" smtClean="0"/>
                        <a:t>11 (6-36)</a:t>
                      </a:r>
                      <a:endParaRPr lang="en-US" dirty="0"/>
                    </a:p>
                  </a:txBody>
                  <a:tcPr/>
                </a:tc>
                <a:tc>
                  <a:txBody>
                    <a:bodyPr/>
                    <a:lstStyle/>
                    <a:p>
                      <a:r>
                        <a:rPr lang="en-US" dirty="0" smtClean="0"/>
                        <a:t>9.7 (3-16)</a:t>
                      </a:r>
                      <a:endParaRPr lang="en-US" dirty="0"/>
                    </a:p>
                  </a:txBody>
                  <a:tcPr/>
                </a:tc>
                <a:tc>
                  <a:txBody>
                    <a:bodyPr/>
                    <a:lstStyle/>
                    <a:p>
                      <a:r>
                        <a:rPr lang="en-US" dirty="0" smtClean="0"/>
                        <a:t>18 (4-48)</a:t>
                      </a:r>
                      <a:endParaRPr lang="en-US" dirty="0"/>
                    </a:p>
                  </a:txBody>
                  <a:tcPr/>
                </a:tc>
                <a:tc>
                  <a:txBody>
                    <a:bodyPr/>
                    <a:lstStyle/>
                    <a:p>
                      <a:r>
                        <a:rPr lang="en-US" dirty="0" smtClean="0"/>
                        <a:t>NA</a:t>
                      </a:r>
                      <a:endParaRPr lang="en-US" dirty="0"/>
                    </a:p>
                  </a:txBody>
                  <a:tcPr/>
                </a:tc>
              </a:tr>
              <a:tr h="370840">
                <a:tc>
                  <a:txBody>
                    <a:bodyPr/>
                    <a:lstStyle/>
                    <a:p>
                      <a:r>
                        <a:rPr lang="en-US" dirty="0" smtClean="0"/>
                        <a:t>Median</a:t>
                      </a:r>
                      <a:endParaRPr lang="en-US" dirty="0"/>
                    </a:p>
                  </a:txBody>
                  <a:tcPr/>
                </a:tc>
                <a:tc>
                  <a:txBody>
                    <a:bodyPr/>
                    <a:lstStyle/>
                    <a:p>
                      <a:r>
                        <a:rPr lang="en-US" dirty="0" smtClean="0"/>
                        <a:t>6</a:t>
                      </a:r>
                      <a:endParaRPr lang="en-US" dirty="0"/>
                    </a:p>
                  </a:txBody>
                  <a:tcPr/>
                </a:tc>
                <a:tc>
                  <a:txBody>
                    <a:bodyPr/>
                    <a:lstStyle/>
                    <a:p>
                      <a:r>
                        <a:rPr lang="en-US" dirty="0" smtClean="0"/>
                        <a:t>6</a:t>
                      </a:r>
                      <a:endParaRPr lang="en-US" dirty="0"/>
                    </a:p>
                  </a:txBody>
                  <a:tcPr/>
                </a:tc>
                <a:tc>
                  <a:txBody>
                    <a:bodyPr/>
                    <a:lstStyle/>
                    <a:p>
                      <a:r>
                        <a:rPr lang="en-US" dirty="0" smtClean="0"/>
                        <a:t>12</a:t>
                      </a:r>
                      <a:endParaRPr lang="en-US" dirty="0"/>
                    </a:p>
                  </a:txBody>
                  <a:tcPr/>
                </a:tc>
                <a:tc>
                  <a:txBody>
                    <a:bodyPr/>
                    <a:lstStyle/>
                    <a:p>
                      <a:r>
                        <a:rPr lang="en-US" dirty="0" smtClean="0"/>
                        <a:t>12</a:t>
                      </a:r>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xmlns="" val="29297437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1972</TotalTime>
  <Words>1139</Words>
  <Application>Microsoft Office PowerPoint</Application>
  <PresentationFormat>On-screen Show (4:3)</PresentationFormat>
  <Paragraphs>409</Paragraphs>
  <Slides>19</Slides>
  <Notes>2</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Prevalence of Thalassemia Major  and Hepatitis C  March 2013 </vt:lpstr>
      <vt:lpstr>Thalassemia Major and Hepatitis C</vt:lpstr>
      <vt:lpstr>Thalassemia Major and Hepatitis C</vt:lpstr>
      <vt:lpstr>Anti HCV Positive (%)in current survey</vt:lpstr>
      <vt:lpstr>PUBLISHED DATA</vt:lpstr>
      <vt:lpstr>Pre and post mandatory testing</vt:lpstr>
      <vt:lpstr>Sex distribution</vt:lpstr>
      <vt:lpstr>Age</vt:lpstr>
      <vt:lpstr>Age (in months) at FIRST TRANSFUSION</vt:lpstr>
      <vt:lpstr>Religion </vt:lpstr>
      <vt:lpstr>CO-INFECTION</vt:lpstr>
      <vt:lpstr>MODE OF DETECTION</vt:lpstr>
      <vt:lpstr>HCV GENOTYPE</vt:lpstr>
      <vt:lpstr>TREATMENT OF HCV INFECTION</vt:lpstr>
      <vt:lpstr>TREATMENT OF HCV INFECTION</vt:lpstr>
      <vt:lpstr>Chelation Status</vt:lpstr>
      <vt:lpstr>CHELATORS</vt:lpstr>
      <vt:lpstr>In Mumbai</vt:lpstr>
      <vt:lpstr>Summarising… Thalassemia major and HCV infection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Prevalence of thalassemia INASL TASK FORCE</dc:title>
  <dc:creator>Aabha Nagral</dc:creator>
  <cp:lastModifiedBy>Jyoti Karmakar</cp:lastModifiedBy>
  <cp:revision>102</cp:revision>
  <dcterms:created xsi:type="dcterms:W3CDTF">2013-02-25T05:31:22Z</dcterms:created>
  <dcterms:modified xsi:type="dcterms:W3CDTF">2013-10-02T13:03:48Z</dcterms:modified>
</cp:coreProperties>
</file>